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75"/>
  </p:notesMasterIdLst>
  <p:sldIdLst>
    <p:sldId id="256" r:id="rId2"/>
    <p:sldId id="641" r:id="rId3"/>
    <p:sldId id="718" r:id="rId4"/>
    <p:sldId id="654" r:id="rId5"/>
    <p:sldId id="655" r:id="rId6"/>
    <p:sldId id="656" r:id="rId7"/>
    <p:sldId id="642" r:id="rId8"/>
    <p:sldId id="658" r:id="rId9"/>
    <p:sldId id="664" r:id="rId10"/>
    <p:sldId id="668" r:id="rId11"/>
    <p:sldId id="659" r:id="rId12"/>
    <p:sldId id="663" r:id="rId13"/>
    <p:sldId id="643" r:id="rId14"/>
    <p:sldId id="644" r:id="rId15"/>
    <p:sldId id="660" r:id="rId16"/>
    <p:sldId id="669" r:id="rId17"/>
    <p:sldId id="670" r:id="rId18"/>
    <p:sldId id="671" r:id="rId19"/>
    <p:sldId id="672" r:id="rId20"/>
    <p:sldId id="721" r:id="rId21"/>
    <p:sldId id="674" r:id="rId22"/>
    <p:sldId id="666" r:id="rId23"/>
    <p:sldId id="676" r:id="rId24"/>
    <p:sldId id="677" r:id="rId25"/>
    <p:sldId id="673" r:id="rId26"/>
    <p:sldId id="679" r:id="rId27"/>
    <p:sldId id="682" r:id="rId28"/>
    <p:sldId id="687" r:id="rId29"/>
    <p:sldId id="686" r:id="rId30"/>
    <p:sldId id="661" r:id="rId31"/>
    <p:sldId id="665" r:id="rId32"/>
    <p:sldId id="684" r:id="rId33"/>
    <p:sldId id="662" r:id="rId34"/>
    <p:sldId id="690" r:id="rId35"/>
    <p:sldId id="692" r:id="rId36"/>
    <p:sldId id="688" r:id="rId37"/>
    <p:sldId id="691" r:id="rId38"/>
    <p:sldId id="689" r:id="rId39"/>
    <p:sldId id="693" r:id="rId40"/>
    <p:sldId id="667" r:id="rId41"/>
    <p:sldId id="694" r:id="rId42"/>
    <p:sldId id="695" r:id="rId43"/>
    <p:sldId id="696" r:id="rId44"/>
    <p:sldId id="646" r:id="rId45"/>
    <p:sldId id="720" r:id="rId46"/>
    <p:sldId id="697" r:id="rId47"/>
    <p:sldId id="698" r:id="rId48"/>
    <p:sldId id="699" r:id="rId49"/>
    <p:sldId id="700" r:id="rId50"/>
    <p:sldId id="701" r:id="rId51"/>
    <p:sldId id="704" r:id="rId52"/>
    <p:sldId id="705" r:id="rId53"/>
    <p:sldId id="706" r:id="rId54"/>
    <p:sldId id="702" r:id="rId55"/>
    <p:sldId id="703" r:id="rId56"/>
    <p:sldId id="707" r:id="rId57"/>
    <p:sldId id="708" r:id="rId58"/>
    <p:sldId id="709" r:id="rId59"/>
    <p:sldId id="710" r:id="rId60"/>
    <p:sldId id="711" r:id="rId61"/>
    <p:sldId id="712" r:id="rId62"/>
    <p:sldId id="714" r:id="rId63"/>
    <p:sldId id="713" r:id="rId64"/>
    <p:sldId id="715" r:id="rId65"/>
    <p:sldId id="716" r:id="rId66"/>
    <p:sldId id="722" r:id="rId67"/>
    <p:sldId id="723" r:id="rId68"/>
    <p:sldId id="725" r:id="rId69"/>
    <p:sldId id="724" r:id="rId70"/>
    <p:sldId id="726" r:id="rId71"/>
    <p:sldId id="719" r:id="rId72"/>
    <p:sldId id="717" r:id="rId73"/>
    <p:sldId id="648"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rnus, Jonathan M" initials="CJM" lastIdx="1" clrIdx="0">
    <p:extLst>
      <p:ext uri="{19B8F6BF-5375-455C-9EA6-DF929625EA0E}">
        <p15:presenceInfo xmlns:p15="http://schemas.microsoft.com/office/powerpoint/2012/main" userId="S::jmc108@pitt.edu::53f1a3d2-6585-462e-a1cc-58b6519e61b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01016"/>
    <a:srgbClr val="FFD579"/>
    <a:srgbClr val="0000FF"/>
    <a:srgbClr val="00FA00"/>
    <a:srgbClr val="007DCB"/>
    <a:srgbClr val="FF00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834"/>
    <p:restoredTop sz="83265"/>
  </p:normalViewPr>
  <p:slideViewPr>
    <p:cSldViewPr snapToGrid="0" snapToObjects="1">
      <p:cViewPr>
        <p:scale>
          <a:sx n="118" d="100"/>
          <a:sy n="118" d="100"/>
        </p:scale>
        <p:origin x="146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0EA0B5-F738-404D-A405-67FF77B6CC6C}" type="datetimeFigureOut">
              <a:rPr lang="en-US" smtClean="0"/>
              <a:t>3/19/25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F48A27-6E24-464F-8321-D2885A4CD5F5}" type="slidenum">
              <a:rPr lang="en-US" smtClean="0"/>
              <a:t>‹#›</a:t>
            </a:fld>
            <a:endParaRPr lang="en-US"/>
          </a:p>
        </p:txBody>
      </p:sp>
    </p:spTree>
    <p:extLst>
      <p:ext uri="{BB962C8B-B14F-4D97-AF65-F5344CB8AC3E}">
        <p14:creationId xmlns:p14="http://schemas.microsoft.com/office/powerpoint/2010/main" val="1600216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nature.com/articles/s41586-021-03205-y#Sec16"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Manhattan plot modified from:</a:t>
            </a:r>
          </a:p>
          <a:p>
            <a:r>
              <a:rPr lang="en-US" dirty="0"/>
              <a:t>https://</a:t>
            </a:r>
            <a:r>
              <a:rPr lang="en-US" dirty="0" err="1"/>
              <a:t>en.wikipedia.org</a:t>
            </a:r>
            <a:r>
              <a:rPr lang="en-US" dirty="0"/>
              <a:t>/wiki/</a:t>
            </a:r>
            <a:r>
              <a:rPr lang="en-US" dirty="0" err="1"/>
              <a:t>Manhattan_plot</a:t>
            </a:r>
            <a:r>
              <a:rPr lang="en-US" dirty="0"/>
              <a:t>#/media/</a:t>
            </a:r>
            <a:r>
              <a:rPr lang="en-US" dirty="0" err="1"/>
              <a:t>File:Manhattan_Plot.png</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3F48A27-6E24-464F-8321-D2885A4CD5F5}" type="slidenum">
              <a:rPr lang="en-US" smtClean="0"/>
              <a:t>4</a:t>
            </a:fld>
            <a:endParaRPr lang="en-US"/>
          </a:p>
        </p:txBody>
      </p:sp>
    </p:spTree>
    <p:extLst>
      <p:ext uri="{BB962C8B-B14F-4D97-AF65-F5344CB8AC3E}">
        <p14:creationId xmlns:p14="http://schemas.microsoft.com/office/powerpoint/2010/main" val="258396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F48A27-6E24-464F-8321-D2885A4CD5F5}" type="slidenum">
              <a:rPr lang="en-US" smtClean="0"/>
              <a:t>21</a:t>
            </a:fld>
            <a:endParaRPr lang="en-US"/>
          </a:p>
        </p:txBody>
      </p:sp>
    </p:spTree>
    <p:extLst>
      <p:ext uri="{BB962C8B-B14F-4D97-AF65-F5344CB8AC3E}">
        <p14:creationId xmlns:p14="http://schemas.microsoft.com/office/powerpoint/2010/main" val="2090199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F48A27-6E24-464F-8321-D2885A4CD5F5}" type="slidenum">
              <a:rPr lang="en-US" smtClean="0"/>
              <a:t>23</a:t>
            </a:fld>
            <a:endParaRPr lang="en-US"/>
          </a:p>
        </p:txBody>
      </p:sp>
    </p:spTree>
    <p:extLst>
      <p:ext uri="{BB962C8B-B14F-4D97-AF65-F5344CB8AC3E}">
        <p14:creationId xmlns:p14="http://schemas.microsoft.com/office/powerpoint/2010/main" val="3523647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F48A27-6E24-464F-8321-D2885A4CD5F5}" type="slidenum">
              <a:rPr lang="en-US" smtClean="0"/>
              <a:t>25</a:t>
            </a:fld>
            <a:endParaRPr lang="en-US"/>
          </a:p>
        </p:txBody>
      </p:sp>
    </p:spTree>
    <p:extLst>
      <p:ext uri="{BB962C8B-B14F-4D97-AF65-F5344CB8AC3E}">
        <p14:creationId xmlns:p14="http://schemas.microsoft.com/office/powerpoint/2010/main" val="1557892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F48A27-6E24-464F-8321-D2885A4CD5F5}" type="slidenum">
              <a:rPr lang="en-US" smtClean="0"/>
              <a:t>35</a:t>
            </a:fld>
            <a:endParaRPr lang="en-US"/>
          </a:p>
        </p:txBody>
      </p:sp>
    </p:spTree>
    <p:extLst>
      <p:ext uri="{BB962C8B-B14F-4D97-AF65-F5344CB8AC3E}">
        <p14:creationId xmlns:p14="http://schemas.microsoft.com/office/powerpoint/2010/main" val="3651864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err="1">
                <a:solidFill>
                  <a:schemeClr val="tx1"/>
                </a:solidFill>
                <a:effectLst/>
                <a:latin typeface="+mn-lt"/>
                <a:ea typeface="+mn-ea"/>
                <a:cs typeface="+mn-cs"/>
              </a:rPr>
              <a:t>Claussnitzer</a:t>
            </a:r>
            <a:r>
              <a:rPr lang="en-US" sz="1200" b="0" i="0" u="none" strike="noStrike" kern="1200" dirty="0">
                <a:solidFill>
                  <a:schemeClr val="tx1"/>
                </a:solidFill>
                <a:effectLst/>
                <a:latin typeface="+mn-lt"/>
                <a:ea typeface="+mn-ea"/>
                <a:cs typeface="+mn-cs"/>
              </a:rPr>
              <a:t>, M., </a:t>
            </a:r>
            <a:r>
              <a:rPr lang="en-US" sz="1200" b="0" i="0" u="none" strike="noStrike" kern="1200" dirty="0" err="1">
                <a:solidFill>
                  <a:schemeClr val="tx1"/>
                </a:solidFill>
                <a:effectLst/>
                <a:latin typeface="+mn-lt"/>
                <a:ea typeface="+mn-ea"/>
                <a:cs typeface="+mn-cs"/>
              </a:rPr>
              <a:t>Dankel</a:t>
            </a:r>
            <a:r>
              <a:rPr lang="en-US" sz="1200" b="0" i="0" u="none" strike="noStrike" kern="1200" dirty="0">
                <a:solidFill>
                  <a:schemeClr val="tx1"/>
                </a:solidFill>
                <a:effectLst/>
                <a:latin typeface="+mn-lt"/>
                <a:ea typeface="+mn-ea"/>
                <a:cs typeface="+mn-cs"/>
              </a:rPr>
              <a:t>, S. N., Kim, K. H., </a:t>
            </a:r>
            <a:r>
              <a:rPr lang="en-US" sz="1200" b="0" i="0" u="none" strike="noStrike" kern="1200" dirty="0" err="1">
                <a:solidFill>
                  <a:schemeClr val="tx1"/>
                </a:solidFill>
                <a:effectLst/>
                <a:latin typeface="+mn-lt"/>
                <a:ea typeface="+mn-ea"/>
                <a:cs typeface="+mn-cs"/>
              </a:rPr>
              <a:t>Quon</a:t>
            </a:r>
            <a:r>
              <a:rPr lang="en-US" sz="1200" b="0" i="0" u="none" strike="noStrike" kern="1200" dirty="0">
                <a:solidFill>
                  <a:schemeClr val="tx1"/>
                </a:solidFill>
                <a:effectLst/>
                <a:latin typeface="+mn-lt"/>
                <a:ea typeface="+mn-ea"/>
                <a:cs typeface="+mn-cs"/>
              </a:rPr>
              <a:t>, G., Meuleman, W., Haugen, C., </a:t>
            </a:r>
            <a:r>
              <a:rPr lang="en-US" sz="1200" b="0" i="0" u="none" strike="noStrike" kern="1200" dirty="0" err="1">
                <a:solidFill>
                  <a:schemeClr val="tx1"/>
                </a:solidFill>
                <a:effectLst/>
                <a:latin typeface="+mn-lt"/>
                <a:ea typeface="+mn-ea"/>
                <a:cs typeface="+mn-cs"/>
              </a:rPr>
              <a:t>Glunk</a:t>
            </a:r>
            <a:r>
              <a:rPr lang="en-US" sz="1200" b="0" i="0" u="none" strike="noStrike" kern="1200" dirty="0">
                <a:solidFill>
                  <a:schemeClr val="tx1"/>
                </a:solidFill>
                <a:effectLst/>
                <a:latin typeface="+mn-lt"/>
                <a:ea typeface="+mn-ea"/>
                <a:cs typeface="+mn-cs"/>
              </a:rPr>
              <a:t>, V., Sousa, I. S., Beaudry, J. L., </a:t>
            </a:r>
            <a:r>
              <a:rPr lang="en-US" sz="1200" b="0" i="0" u="none" strike="noStrike" kern="1200" dirty="0" err="1">
                <a:solidFill>
                  <a:schemeClr val="tx1"/>
                </a:solidFill>
                <a:effectLst/>
                <a:latin typeface="+mn-lt"/>
                <a:ea typeface="+mn-ea"/>
                <a:cs typeface="+mn-cs"/>
              </a:rPr>
              <a:t>Puviindran</a:t>
            </a:r>
            <a:r>
              <a:rPr lang="en-US" sz="1200" b="0" i="0" u="none" strike="noStrike" kern="1200" dirty="0">
                <a:solidFill>
                  <a:schemeClr val="tx1"/>
                </a:solidFill>
                <a:effectLst/>
                <a:latin typeface="+mn-lt"/>
                <a:ea typeface="+mn-ea"/>
                <a:cs typeface="+mn-cs"/>
              </a:rPr>
              <a:t>, V., </a:t>
            </a:r>
            <a:r>
              <a:rPr lang="en-US" sz="1200" b="0" i="0" u="none" strike="noStrike" kern="1200" dirty="0" err="1">
                <a:solidFill>
                  <a:schemeClr val="tx1"/>
                </a:solidFill>
                <a:effectLst/>
                <a:latin typeface="+mn-lt"/>
                <a:ea typeface="+mn-ea"/>
                <a:cs typeface="+mn-cs"/>
              </a:rPr>
              <a:t>Abdennur</a:t>
            </a:r>
            <a:r>
              <a:rPr lang="en-US" sz="1200" b="0" i="0" u="none" strike="noStrike" kern="1200" dirty="0">
                <a:solidFill>
                  <a:schemeClr val="tx1"/>
                </a:solidFill>
                <a:effectLst/>
                <a:latin typeface="+mn-lt"/>
                <a:ea typeface="+mn-ea"/>
                <a:cs typeface="+mn-cs"/>
              </a:rPr>
              <a:t>, N. A., Liu, J., </a:t>
            </a:r>
            <a:r>
              <a:rPr lang="en-US" sz="1200" b="0" i="0" u="none" strike="noStrike" kern="1200" dirty="0" err="1">
                <a:solidFill>
                  <a:schemeClr val="tx1"/>
                </a:solidFill>
                <a:effectLst/>
                <a:latin typeface="+mn-lt"/>
                <a:ea typeface="+mn-ea"/>
                <a:cs typeface="+mn-cs"/>
              </a:rPr>
              <a:t>Svensson</a:t>
            </a:r>
            <a:r>
              <a:rPr lang="en-US" sz="1200" b="0" i="0" u="none" strike="noStrike" kern="1200" dirty="0">
                <a:solidFill>
                  <a:schemeClr val="tx1"/>
                </a:solidFill>
                <a:effectLst/>
                <a:latin typeface="+mn-lt"/>
                <a:ea typeface="+mn-ea"/>
                <a:cs typeface="+mn-cs"/>
              </a:rPr>
              <a:t>, P. A., Hsu, Y. H., Drucker, D. J., </a:t>
            </a:r>
            <a:r>
              <a:rPr lang="en-US" sz="1200" b="0" i="0" u="none" strike="noStrike" kern="1200" dirty="0" err="1">
                <a:solidFill>
                  <a:schemeClr val="tx1"/>
                </a:solidFill>
                <a:effectLst/>
                <a:latin typeface="+mn-lt"/>
                <a:ea typeface="+mn-ea"/>
                <a:cs typeface="+mn-cs"/>
              </a:rPr>
              <a:t>Mellgren</a:t>
            </a:r>
            <a:r>
              <a:rPr lang="en-US" sz="1200" b="0" i="0" u="none" strike="noStrike" kern="1200" dirty="0">
                <a:solidFill>
                  <a:schemeClr val="tx1"/>
                </a:solidFill>
                <a:effectLst/>
                <a:latin typeface="+mn-lt"/>
                <a:ea typeface="+mn-ea"/>
                <a:cs typeface="+mn-cs"/>
              </a:rPr>
              <a:t>, G., Hui, C. C., </a:t>
            </a:r>
            <a:r>
              <a:rPr lang="en-US" sz="1200" b="0" i="0" u="none" strike="noStrike" kern="1200" dirty="0" err="1">
                <a:solidFill>
                  <a:schemeClr val="tx1"/>
                </a:solidFill>
                <a:effectLst/>
                <a:latin typeface="+mn-lt"/>
                <a:ea typeface="+mn-ea"/>
                <a:cs typeface="+mn-cs"/>
              </a:rPr>
              <a:t>Hauner</a:t>
            </a:r>
            <a:r>
              <a:rPr lang="en-US" sz="1200" b="0" i="0" u="none" strike="noStrike" kern="1200" dirty="0">
                <a:solidFill>
                  <a:schemeClr val="tx1"/>
                </a:solidFill>
                <a:effectLst/>
                <a:latin typeface="+mn-lt"/>
                <a:ea typeface="+mn-ea"/>
                <a:cs typeface="+mn-cs"/>
              </a:rPr>
              <a:t>, H., &amp; </a:t>
            </a:r>
            <a:r>
              <a:rPr lang="en-US" sz="1200" b="0" i="0" u="none" strike="noStrike" kern="1200" dirty="0" err="1">
                <a:solidFill>
                  <a:schemeClr val="tx1"/>
                </a:solidFill>
                <a:effectLst/>
                <a:latin typeface="+mn-lt"/>
                <a:ea typeface="+mn-ea"/>
                <a:cs typeface="+mn-cs"/>
              </a:rPr>
              <a:t>Kellis</a:t>
            </a:r>
            <a:r>
              <a:rPr lang="en-US" sz="1200" b="0" i="0" u="none" strike="noStrike" kern="1200" dirty="0">
                <a:solidFill>
                  <a:schemeClr val="tx1"/>
                </a:solidFill>
                <a:effectLst/>
                <a:latin typeface="+mn-lt"/>
                <a:ea typeface="+mn-ea"/>
                <a:cs typeface="+mn-cs"/>
              </a:rPr>
              <a:t>, M. (2015). FTO Obesity Variant Circuitry and Adipocyte Browning in Humans. </a:t>
            </a:r>
            <a:r>
              <a:rPr lang="en-US" sz="1200" b="0" i="1" u="none" strike="noStrike" kern="1200" dirty="0">
                <a:solidFill>
                  <a:schemeClr val="tx1"/>
                </a:solidFill>
                <a:effectLst/>
                <a:latin typeface="+mn-lt"/>
                <a:ea typeface="+mn-ea"/>
                <a:cs typeface="+mn-cs"/>
              </a:rPr>
              <a:t>The New England journal of medicine</a:t>
            </a:r>
            <a:r>
              <a:rPr lang="en-US" sz="1200" b="0" i="0" u="none" strike="noStrike"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rPr>
              <a:t>373</a:t>
            </a:r>
            <a:r>
              <a:rPr lang="en-US" sz="1200" b="0" i="0" u="none" strike="noStrike" kern="1200" dirty="0">
                <a:solidFill>
                  <a:schemeClr val="tx1"/>
                </a:solidFill>
                <a:effectLst/>
                <a:latin typeface="+mn-lt"/>
                <a:ea typeface="+mn-ea"/>
                <a:cs typeface="+mn-cs"/>
              </a:rPr>
              <a:t>(10), 895–907. https://</a:t>
            </a:r>
            <a:r>
              <a:rPr lang="en-US" sz="1200" b="0" i="0" u="none" strike="noStrike" kern="1200" dirty="0" err="1">
                <a:solidFill>
                  <a:schemeClr val="tx1"/>
                </a:solidFill>
                <a:effectLst/>
                <a:latin typeface="+mn-lt"/>
                <a:ea typeface="+mn-ea"/>
                <a:cs typeface="+mn-cs"/>
              </a:rPr>
              <a:t>doi.org</a:t>
            </a:r>
            <a:r>
              <a:rPr lang="en-US" sz="1200" b="0" i="0" u="none" strike="noStrike" kern="1200" dirty="0">
                <a:solidFill>
                  <a:schemeClr val="tx1"/>
                </a:solidFill>
                <a:effectLst/>
                <a:latin typeface="+mn-lt"/>
                <a:ea typeface="+mn-ea"/>
                <a:cs typeface="+mn-cs"/>
              </a:rPr>
              <a:t>/10.1056/NEJMoa1502214</a:t>
            </a:r>
            <a:endParaRPr lang="en-US" dirty="0"/>
          </a:p>
        </p:txBody>
      </p:sp>
      <p:sp>
        <p:nvSpPr>
          <p:cNvPr id="4" name="Slide Number Placeholder 3"/>
          <p:cNvSpPr>
            <a:spLocks noGrp="1"/>
          </p:cNvSpPr>
          <p:nvPr>
            <p:ph type="sldNum" sz="quarter" idx="5"/>
          </p:nvPr>
        </p:nvSpPr>
        <p:spPr/>
        <p:txBody>
          <a:bodyPr/>
          <a:lstStyle/>
          <a:p>
            <a:fld id="{33F48A27-6E24-464F-8321-D2885A4CD5F5}" type="slidenum">
              <a:rPr lang="en-US" smtClean="0"/>
              <a:t>61</a:t>
            </a:fld>
            <a:endParaRPr lang="en-US"/>
          </a:p>
        </p:txBody>
      </p:sp>
    </p:spTree>
    <p:extLst>
      <p:ext uri="{BB962C8B-B14F-4D97-AF65-F5344CB8AC3E}">
        <p14:creationId xmlns:p14="http://schemas.microsoft.com/office/powerpoint/2010/main" val="31214977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F48A27-6E24-464F-8321-D2885A4CD5F5}" type="slidenum">
              <a:rPr lang="en-US" smtClean="0"/>
              <a:t>64</a:t>
            </a:fld>
            <a:endParaRPr lang="en-US"/>
          </a:p>
        </p:txBody>
      </p:sp>
    </p:spTree>
    <p:extLst>
      <p:ext uri="{BB962C8B-B14F-4D97-AF65-F5344CB8AC3E}">
        <p14:creationId xmlns:p14="http://schemas.microsoft.com/office/powerpoint/2010/main" val="37997000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www.nature.com</a:t>
            </a:r>
            <a:r>
              <a:rPr lang="en-US" dirty="0"/>
              <a:t>/articles/nature09266</a:t>
            </a:r>
          </a:p>
        </p:txBody>
      </p:sp>
      <p:sp>
        <p:nvSpPr>
          <p:cNvPr id="4" name="Slide Number Placeholder 3"/>
          <p:cNvSpPr>
            <a:spLocks noGrp="1"/>
          </p:cNvSpPr>
          <p:nvPr>
            <p:ph type="sldNum" sz="quarter" idx="5"/>
          </p:nvPr>
        </p:nvSpPr>
        <p:spPr/>
        <p:txBody>
          <a:bodyPr/>
          <a:lstStyle/>
          <a:p>
            <a:fld id="{33F48A27-6E24-464F-8321-D2885A4CD5F5}" type="slidenum">
              <a:rPr lang="en-US" smtClean="0"/>
              <a:t>66</a:t>
            </a:fld>
            <a:endParaRPr lang="en-US"/>
          </a:p>
        </p:txBody>
      </p:sp>
    </p:spTree>
    <p:extLst>
      <p:ext uri="{BB962C8B-B14F-4D97-AF65-F5344CB8AC3E}">
        <p14:creationId xmlns:p14="http://schemas.microsoft.com/office/powerpoint/2010/main" val="28333134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F48A27-6E24-464F-8321-D2885A4CD5F5}" type="slidenum">
              <a:rPr lang="en-US" smtClean="0"/>
              <a:t>72</a:t>
            </a:fld>
            <a:endParaRPr lang="en-US"/>
          </a:p>
        </p:txBody>
      </p:sp>
    </p:spTree>
    <p:extLst>
      <p:ext uri="{BB962C8B-B14F-4D97-AF65-F5344CB8AC3E}">
        <p14:creationId xmlns:p14="http://schemas.microsoft.com/office/powerpoint/2010/main" val="2216884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Manhattan plot modified from:</a:t>
            </a:r>
          </a:p>
          <a:p>
            <a:r>
              <a:rPr lang="en-US" dirty="0"/>
              <a:t>https://</a:t>
            </a:r>
            <a:r>
              <a:rPr lang="en-US" dirty="0" err="1"/>
              <a:t>en.wikipedia.org</a:t>
            </a:r>
            <a:r>
              <a:rPr lang="en-US" dirty="0"/>
              <a:t>/wiki/</a:t>
            </a:r>
            <a:r>
              <a:rPr lang="en-US" dirty="0" err="1"/>
              <a:t>Manhattan_plot</a:t>
            </a:r>
            <a:r>
              <a:rPr lang="en-US" dirty="0"/>
              <a:t>#/media/</a:t>
            </a:r>
            <a:r>
              <a:rPr lang="en-US" dirty="0" err="1"/>
              <a:t>File:Manhattan_Plot.png</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3F48A27-6E24-464F-8321-D2885A4CD5F5}" type="slidenum">
              <a:rPr lang="en-US" smtClean="0"/>
              <a:t>6</a:t>
            </a:fld>
            <a:endParaRPr lang="en-US"/>
          </a:p>
        </p:txBody>
      </p:sp>
    </p:spTree>
    <p:extLst>
      <p:ext uri="{BB962C8B-B14F-4D97-AF65-F5344CB8AC3E}">
        <p14:creationId xmlns:p14="http://schemas.microsoft.com/office/powerpoint/2010/main" val="4215385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Bottom left and right – from a GWAS I ran</a:t>
            </a:r>
          </a:p>
          <a:p>
            <a:r>
              <a:rPr lang="en-US" dirty="0"/>
              <a:t>Top right – from https://</a:t>
            </a:r>
            <a:r>
              <a:rPr lang="en-US" dirty="0" err="1"/>
              <a:t>www.biorxiv.org</a:t>
            </a:r>
            <a:r>
              <a:rPr lang="en-US" dirty="0"/>
              <a:t>/content/10.1101/2020.02.28.969147v1</a:t>
            </a:r>
            <a:br>
              <a:rPr lang="en-US" dirty="0"/>
            </a:br>
            <a:r>
              <a:rPr lang="en-US" dirty="0"/>
              <a:t>(see this tweet for context: </a:t>
            </a:r>
            <a:r>
              <a:rPr lang="en-US" sz="1200" b="0" i="0" u="none" strike="noStrike" kern="1200" dirty="0">
                <a:solidFill>
                  <a:schemeClr val="tx1"/>
                </a:solidFill>
                <a:effectLst/>
                <a:latin typeface="+mn-lt"/>
                <a:ea typeface="+mn-ea"/>
                <a:cs typeface="+mn-cs"/>
              </a:rPr>
              <a:t>https://</a:t>
            </a:r>
            <a:r>
              <a:rPr lang="en-US" sz="1200" b="0" i="0" u="none" strike="noStrike" kern="1200" dirty="0" err="1">
                <a:solidFill>
                  <a:schemeClr val="tx1"/>
                </a:solidFill>
                <a:effectLst/>
                <a:latin typeface="+mn-lt"/>
                <a:ea typeface="+mn-ea"/>
                <a:cs typeface="+mn-cs"/>
              </a:rPr>
              <a:t>twitter.com</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Eric_Fauman</a:t>
            </a:r>
            <a:r>
              <a:rPr lang="en-US" sz="1200" b="0" i="0" u="none" strike="noStrike" kern="1200" dirty="0">
                <a:solidFill>
                  <a:schemeClr val="tx1"/>
                </a:solidFill>
                <a:effectLst/>
                <a:latin typeface="+mn-lt"/>
                <a:ea typeface="+mn-ea"/>
                <a:cs typeface="+mn-cs"/>
              </a:rPr>
              <a:t>/status/1233753953139032064?s=20 ; different researchers prioritized different genes in this region</a:t>
            </a:r>
            <a:r>
              <a:rPr lang="en-US" dirty="0"/>
              <a:t>)</a:t>
            </a:r>
          </a:p>
        </p:txBody>
      </p:sp>
      <p:sp>
        <p:nvSpPr>
          <p:cNvPr id="4" name="Slide Number Placeholder 3"/>
          <p:cNvSpPr>
            <a:spLocks noGrp="1"/>
          </p:cNvSpPr>
          <p:nvPr>
            <p:ph type="sldNum" sz="quarter" idx="5"/>
          </p:nvPr>
        </p:nvSpPr>
        <p:spPr/>
        <p:txBody>
          <a:bodyPr/>
          <a:lstStyle/>
          <a:p>
            <a:fld id="{33F48A27-6E24-464F-8321-D2885A4CD5F5}" type="slidenum">
              <a:rPr lang="en-US" smtClean="0"/>
              <a:t>7</a:t>
            </a:fld>
            <a:endParaRPr lang="en-US"/>
          </a:p>
        </p:txBody>
      </p:sp>
    </p:spTree>
    <p:extLst>
      <p:ext uri="{BB962C8B-B14F-4D97-AF65-F5344CB8AC3E}">
        <p14:creationId xmlns:p14="http://schemas.microsoft.com/office/powerpoint/2010/main" val="1607039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www.biorxiv.org</a:t>
            </a:r>
            <a:r>
              <a:rPr lang="en-US" dirty="0"/>
              <a:t>/content/10.1101/815654v1.full</a:t>
            </a:r>
          </a:p>
        </p:txBody>
      </p:sp>
      <p:sp>
        <p:nvSpPr>
          <p:cNvPr id="4" name="Slide Number Placeholder 3"/>
          <p:cNvSpPr>
            <a:spLocks noGrp="1"/>
          </p:cNvSpPr>
          <p:nvPr>
            <p:ph type="sldNum" sz="quarter" idx="5"/>
          </p:nvPr>
        </p:nvSpPr>
        <p:spPr/>
        <p:txBody>
          <a:bodyPr/>
          <a:lstStyle/>
          <a:p>
            <a:fld id="{33F48A27-6E24-464F-8321-D2885A4CD5F5}" type="slidenum">
              <a:rPr lang="en-US" smtClean="0"/>
              <a:t>8</a:t>
            </a:fld>
            <a:endParaRPr lang="en-US"/>
          </a:p>
        </p:txBody>
      </p:sp>
    </p:spTree>
    <p:extLst>
      <p:ext uri="{BB962C8B-B14F-4D97-AF65-F5344CB8AC3E}">
        <p14:creationId xmlns:p14="http://schemas.microsoft.com/office/powerpoint/2010/main" val="1980951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Right image from</a:t>
            </a:r>
          </a:p>
          <a:p>
            <a:r>
              <a:rPr lang="en-US" sz="1200" b="0" i="0" u="none" strike="noStrike" kern="1200" dirty="0" err="1">
                <a:solidFill>
                  <a:schemeClr val="tx1"/>
                </a:solidFill>
                <a:effectLst/>
                <a:latin typeface="+mn-lt"/>
                <a:ea typeface="+mn-ea"/>
                <a:cs typeface="+mn-cs"/>
              </a:rPr>
              <a:t>Marchini</a:t>
            </a:r>
            <a:r>
              <a:rPr lang="en-US" sz="1200" b="0" i="0" u="none" strike="noStrike" kern="1200" dirty="0">
                <a:solidFill>
                  <a:schemeClr val="tx1"/>
                </a:solidFill>
                <a:effectLst/>
                <a:latin typeface="+mn-lt"/>
                <a:ea typeface="+mn-ea"/>
                <a:cs typeface="+mn-cs"/>
              </a:rPr>
              <a:t>, J., Howie, B. Genotype imputation for genome-wide association studies. </a:t>
            </a:r>
            <a:r>
              <a:rPr lang="en-US" sz="1200" b="0" i="1" u="none" strike="noStrike" kern="1200" dirty="0">
                <a:solidFill>
                  <a:schemeClr val="tx1"/>
                </a:solidFill>
                <a:effectLst/>
                <a:latin typeface="+mn-lt"/>
                <a:ea typeface="+mn-ea"/>
                <a:cs typeface="+mn-cs"/>
              </a:rPr>
              <a:t>Nat Rev Genet</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11, </a:t>
            </a:r>
            <a:r>
              <a:rPr lang="en-US" sz="1200" b="0" i="0" u="none" strike="noStrike" kern="1200" dirty="0">
                <a:solidFill>
                  <a:schemeClr val="tx1"/>
                </a:solidFill>
                <a:effectLst/>
                <a:latin typeface="+mn-lt"/>
                <a:ea typeface="+mn-ea"/>
                <a:cs typeface="+mn-cs"/>
              </a:rPr>
              <a:t>499–511 (2010). https://</a:t>
            </a:r>
            <a:r>
              <a:rPr lang="en-US" sz="1200" b="0" i="0" u="none" strike="noStrike" kern="1200" dirty="0" err="1">
                <a:solidFill>
                  <a:schemeClr val="tx1"/>
                </a:solidFill>
                <a:effectLst/>
                <a:latin typeface="+mn-lt"/>
                <a:ea typeface="+mn-ea"/>
                <a:cs typeface="+mn-cs"/>
              </a:rPr>
              <a:t>doi.org</a:t>
            </a:r>
            <a:r>
              <a:rPr lang="en-US" sz="1200" b="0" i="0" u="none" strike="noStrike" kern="1200" dirty="0">
                <a:solidFill>
                  <a:schemeClr val="tx1"/>
                </a:solidFill>
                <a:effectLst/>
                <a:latin typeface="+mn-lt"/>
                <a:ea typeface="+mn-ea"/>
                <a:cs typeface="+mn-cs"/>
              </a:rPr>
              <a:t>/10.1038/nrg2796</a:t>
            </a:r>
          </a:p>
          <a:p>
            <a:endParaRPr lang="en-US" sz="1200" b="0" i="0" u="none" strike="noStrike" kern="1200" dirty="0">
              <a:solidFill>
                <a:schemeClr val="tx1"/>
              </a:solidFill>
              <a:effectLst/>
              <a:latin typeface="+mn-lt"/>
              <a:ea typeface="+mn-ea"/>
              <a:cs typeface="+mn-cs"/>
            </a:endParaRPr>
          </a:p>
          <a:p>
            <a:r>
              <a:rPr lang="en-US" dirty="0"/>
              <a:t>Left image from</a:t>
            </a:r>
          </a:p>
          <a:p>
            <a:r>
              <a:rPr lang="en-US" dirty="0"/>
              <a:t>Chen, Yun &amp; Zhao, Hua &amp; Zhang, Yi-</a:t>
            </a:r>
            <a:r>
              <a:rPr lang="en-US" dirty="0" err="1"/>
              <a:t>xin</a:t>
            </a:r>
            <a:r>
              <a:rPr lang="en-US" dirty="0"/>
              <a:t> &amp; </a:t>
            </a:r>
            <a:r>
              <a:rPr lang="en-US" dirty="0" err="1"/>
              <a:t>Zuo</a:t>
            </a:r>
            <a:r>
              <a:rPr lang="en-US" dirty="0"/>
              <a:t>, Peng-</a:t>
            </a:r>
            <a:r>
              <a:rPr lang="en-US" dirty="0" err="1"/>
              <a:t>xiang</a:t>
            </a:r>
            <a:r>
              <a:rPr lang="en-US" dirty="0"/>
              <a:t>. (2017). DCDC2 gene polymorphisms are associated with developmental dyslexia in Chinese Uyghur children. Neural Regeneration Research. 12. 10.4103/1673-5374.200809. </a:t>
            </a:r>
          </a:p>
          <a:p>
            <a:endParaRPr lang="en-US" dirty="0"/>
          </a:p>
        </p:txBody>
      </p:sp>
      <p:sp>
        <p:nvSpPr>
          <p:cNvPr id="4" name="Slide Number Placeholder 3"/>
          <p:cNvSpPr>
            <a:spLocks noGrp="1"/>
          </p:cNvSpPr>
          <p:nvPr>
            <p:ph type="sldNum" sz="quarter" idx="5"/>
          </p:nvPr>
        </p:nvSpPr>
        <p:spPr/>
        <p:txBody>
          <a:bodyPr/>
          <a:lstStyle/>
          <a:p>
            <a:fld id="{33F48A27-6E24-464F-8321-D2885A4CD5F5}" type="slidenum">
              <a:rPr lang="en-US" smtClean="0"/>
              <a:t>10</a:t>
            </a:fld>
            <a:endParaRPr lang="en-US"/>
          </a:p>
        </p:txBody>
      </p:sp>
    </p:spTree>
    <p:extLst>
      <p:ext uri="{BB962C8B-B14F-4D97-AF65-F5344CB8AC3E}">
        <p14:creationId xmlns:p14="http://schemas.microsoft.com/office/powerpoint/2010/main" val="283233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F48A27-6E24-464F-8321-D2885A4CD5F5}" type="slidenum">
              <a:rPr lang="en-US" smtClean="0"/>
              <a:t>13</a:t>
            </a:fld>
            <a:endParaRPr lang="en-US"/>
          </a:p>
        </p:txBody>
      </p:sp>
    </p:spTree>
    <p:extLst>
      <p:ext uri="{BB962C8B-B14F-4D97-AF65-F5344CB8AC3E}">
        <p14:creationId xmlns:p14="http://schemas.microsoft.com/office/powerpoint/2010/main" val="194744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F48A27-6E24-464F-8321-D2885A4CD5F5}" type="slidenum">
              <a:rPr lang="en-US" smtClean="0"/>
              <a:t>14</a:t>
            </a:fld>
            <a:endParaRPr lang="en-US"/>
          </a:p>
        </p:txBody>
      </p:sp>
    </p:spTree>
    <p:extLst>
      <p:ext uri="{BB962C8B-B14F-4D97-AF65-F5344CB8AC3E}">
        <p14:creationId xmlns:p14="http://schemas.microsoft.com/office/powerpoint/2010/main" val="3278305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F48A27-6E24-464F-8321-D2885A4CD5F5}" type="slidenum">
              <a:rPr lang="en-US" smtClean="0"/>
              <a:t>19</a:t>
            </a:fld>
            <a:endParaRPr lang="en-US"/>
          </a:p>
        </p:txBody>
      </p:sp>
    </p:spTree>
    <p:extLst>
      <p:ext uri="{BB962C8B-B14F-4D97-AF65-F5344CB8AC3E}">
        <p14:creationId xmlns:p14="http://schemas.microsoft.com/office/powerpoint/2010/main" val="1077616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222222"/>
                </a:solidFill>
                <a:effectLst/>
                <a:latin typeface="Harding"/>
              </a:rPr>
              <a:t>Source: https://</a:t>
            </a:r>
            <a:r>
              <a:rPr lang="en-US" b="0" i="0" u="none" strike="noStrike" dirty="0" err="1">
                <a:solidFill>
                  <a:srgbClr val="222222"/>
                </a:solidFill>
                <a:effectLst/>
                <a:latin typeface="Harding"/>
              </a:rPr>
              <a:t>www.nature.com</a:t>
            </a:r>
            <a:r>
              <a:rPr lang="en-US" b="0" i="0" u="none" strike="noStrike" dirty="0">
                <a:solidFill>
                  <a:srgbClr val="222222"/>
                </a:solidFill>
                <a:effectLst/>
                <a:latin typeface="Harding"/>
              </a:rPr>
              <a:t>/articles/s41586-021-03205-y/figures/1</a:t>
            </a:r>
          </a:p>
          <a:p>
            <a:endParaRPr lang="en-US" b="0" i="0" u="none" strike="noStrike" dirty="0">
              <a:solidFill>
                <a:srgbClr val="222222"/>
              </a:solidFill>
              <a:effectLst/>
              <a:latin typeface="Harding"/>
            </a:endParaRPr>
          </a:p>
          <a:p>
            <a:r>
              <a:rPr lang="en-US" b="0" i="0" u="none" strike="noStrike" dirty="0">
                <a:solidFill>
                  <a:srgbClr val="222222"/>
                </a:solidFill>
                <a:effectLst/>
                <a:latin typeface="Harding"/>
              </a:rPr>
              <a:t>Common (allele frequency ≥ 0.5%) and rare (allele frequency &lt; 0.5%) variant counts are shown above and below the </a:t>
            </a:r>
            <a:r>
              <a:rPr lang="en-US" b="0" i="1" u="none" strike="noStrike" dirty="0">
                <a:solidFill>
                  <a:srgbClr val="222222"/>
                </a:solidFill>
                <a:effectLst/>
                <a:latin typeface="Harding"/>
              </a:rPr>
              <a:t>x</a:t>
            </a:r>
            <a:r>
              <a:rPr lang="en-US" b="0" i="0" u="none" strike="noStrike" dirty="0">
                <a:solidFill>
                  <a:srgbClr val="222222"/>
                </a:solidFill>
                <a:effectLst/>
                <a:latin typeface="Harding"/>
              </a:rPr>
              <a:t> axis, respectively, within 1-Mb concatenated segments (see </a:t>
            </a:r>
            <a:r>
              <a:rPr lang="en-US" b="0" i="0" u="sng" dirty="0">
                <a:solidFill>
                  <a:srgbClr val="006699"/>
                </a:solidFill>
                <a:effectLst/>
                <a:latin typeface="Harding"/>
                <a:hlinkClick r:id="rId3"/>
              </a:rPr>
              <a:t>Methods</a:t>
            </a:r>
            <a:r>
              <a:rPr lang="en-US" b="0" i="0" u="none" strike="noStrike" dirty="0">
                <a:solidFill>
                  <a:srgbClr val="222222"/>
                </a:solidFill>
                <a:effectLst/>
                <a:latin typeface="Harding"/>
              </a:rPr>
              <a:t>). Segments are stratified by CADD functionality score, and sorted based on their number of rare variants according to the functionality category. There were 22 high CADD, 22 medium CADD and 34 low CADD coding segments, and 40 high CADD, 238 medium CADD and 2,381 low CADD noncoding segments. Noncoding regions of the genome with low CADD scores (&lt;10, reflecting lower predicted function) have the largest levels of common and rare variation (noncoding plot region, dark and light blue, respectively), followed by low CADD coding regions (coding plot region, dark and light blue, respectively). Overall, the vast majority of human genomic variation comprises rare variation.</a:t>
            </a:r>
            <a:endParaRPr lang="en-US" dirty="0"/>
          </a:p>
        </p:txBody>
      </p:sp>
      <p:sp>
        <p:nvSpPr>
          <p:cNvPr id="4" name="Slide Number Placeholder 3"/>
          <p:cNvSpPr>
            <a:spLocks noGrp="1"/>
          </p:cNvSpPr>
          <p:nvPr>
            <p:ph type="sldNum" sz="quarter" idx="5"/>
          </p:nvPr>
        </p:nvSpPr>
        <p:spPr/>
        <p:txBody>
          <a:bodyPr/>
          <a:lstStyle/>
          <a:p>
            <a:fld id="{33F48A27-6E24-464F-8321-D2885A4CD5F5}" type="slidenum">
              <a:rPr lang="en-US" smtClean="0"/>
              <a:t>20</a:t>
            </a:fld>
            <a:endParaRPr lang="en-US"/>
          </a:p>
        </p:txBody>
      </p:sp>
    </p:spTree>
    <p:extLst>
      <p:ext uri="{BB962C8B-B14F-4D97-AF65-F5344CB8AC3E}">
        <p14:creationId xmlns:p14="http://schemas.microsoft.com/office/powerpoint/2010/main" val="4272280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F45046C-2239-C44E-BC51-7EFB739E2595}" type="datetimeFigureOut">
              <a:rPr lang="en-US" smtClean="0"/>
              <a:t>3/19/25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1098314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45046C-2239-C44E-BC51-7EFB739E2595}" type="datetimeFigureOut">
              <a:rPr lang="en-US" smtClean="0"/>
              <a:t>3/19/25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489874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45046C-2239-C44E-BC51-7EFB739E2595}" type="datetimeFigureOut">
              <a:rPr lang="en-US" smtClean="0"/>
              <a:t>3/19/25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2019028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45046C-2239-C44E-BC51-7EFB739E2595}" type="datetimeFigureOut">
              <a:rPr lang="en-US" smtClean="0"/>
              <a:t>3/19/25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1754158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45046C-2239-C44E-BC51-7EFB739E2595}" type="datetimeFigureOut">
              <a:rPr lang="en-US" smtClean="0"/>
              <a:t>3/19/25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1480134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F45046C-2239-C44E-BC51-7EFB739E2595}" type="datetimeFigureOut">
              <a:rPr lang="en-US" smtClean="0"/>
              <a:t>3/19/25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169520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F45046C-2239-C44E-BC51-7EFB739E2595}" type="datetimeFigureOut">
              <a:rPr lang="en-US" smtClean="0"/>
              <a:t>3/19/25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1573828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45046C-2239-C44E-BC51-7EFB739E2595}" type="datetimeFigureOut">
              <a:rPr lang="en-US" smtClean="0"/>
              <a:t>3/19/25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779838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45046C-2239-C44E-BC51-7EFB739E2595}" type="datetimeFigureOut">
              <a:rPr lang="en-US" smtClean="0"/>
              <a:t>3/19/25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656904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45046C-2239-C44E-BC51-7EFB739E2595}" type="datetimeFigureOut">
              <a:rPr lang="en-US" smtClean="0"/>
              <a:t>3/19/25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383813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45046C-2239-C44E-BC51-7EFB739E2595}" type="datetimeFigureOut">
              <a:rPr lang="en-US" smtClean="0"/>
              <a:t>3/19/25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1855934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rgbClr val="FFC000"/>
                </a:solidFill>
                <a:latin typeface="SF Pro Display Light" pitchFamily="2" charset="0"/>
                <a:ea typeface="SF Pro Display Light" pitchFamily="2" charset="0"/>
              </a:defRPr>
            </a:lvl1pPr>
          </a:lstStyle>
          <a:p>
            <a:fld id="{4F45046C-2239-C44E-BC51-7EFB739E2595}" type="datetimeFigureOut">
              <a:rPr lang="en-US" smtClean="0"/>
              <a:pPr/>
              <a:t>3/19/25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rgbClr val="FFC000"/>
                </a:solidFill>
                <a:latin typeface="SF Pro Display Light" pitchFamily="2" charset="0"/>
                <a:ea typeface="SF Pro Display Light" pitchFamily="2"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rgbClr val="FFC000"/>
                </a:solidFill>
                <a:latin typeface="SF Pro Display Light" pitchFamily="2" charset="0"/>
                <a:ea typeface="SF Pro Display Light" pitchFamily="2" charset="0"/>
              </a:defRPr>
            </a:lvl1pPr>
          </a:lstStyle>
          <a:p>
            <a:fld id="{2B9B9132-F3B9-814E-81B7-7832C27DEFEE}" type="slidenum">
              <a:rPr lang="en-US" smtClean="0"/>
              <a:pPr/>
              <a:t>‹#›</a:t>
            </a:fld>
            <a:endParaRPr lang="en-US"/>
          </a:p>
        </p:txBody>
      </p:sp>
    </p:spTree>
    <p:extLst>
      <p:ext uri="{BB962C8B-B14F-4D97-AF65-F5344CB8AC3E}">
        <p14:creationId xmlns:p14="http://schemas.microsoft.com/office/powerpoint/2010/main" val="144960122"/>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b="0" i="0" kern="1200">
          <a:solidFill>
            <a:srgbClr val="FFC000"/>
          </a:solidFill>
          <a:latin typeface="SF Pro Display Light" pitchFamily="2" charset="0"/>
          <a:ea typeface="SF Pro Display Light"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FFC000"/>
          </a:solidFill>
          <a:latin typeface="SF Pro Display Light" pitchFamily="2" charset="0"/>
          <a:ea typeface="SF Pro Display Light"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FFC000"/>
          </a:solidFill>
          <a:latin typeface="SF Pro Display Light" pitchFamily="2" charset="0"/>
          <a:ea typeface="SF Pro Display Light"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FFC000"/>
          </a:solidFill>
          <a:latin typeface="SF Pro Display Light" pitchFamily="2" charset="0"/>
          <a:ea typeface="SF Pro Display Light"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FFC000"/>
          </a:solidFill>
          <a:latin typeface="SF Pro Display Light" pitchFamily="2" charset="0"/>
          <a:ea typeface="SF Pro Display Light"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FFC000"/>
          </a:solidFill>
          <a:latin typeface="SF Pro Display Light" pitchFamily="2" charset="0"/>
          <a:ea typeface="SF Pro Display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emf"/><Relationship Id="rId4" Type="http://schemas.openxmlformats.org/officeDocument/2006/relationships/image" Target="../media/image3.tiff"/></Relationships>
</file>

<file path=ppt/slides/_rels/slide70.xml.rels><?xml version="1.0" encoding="UTF-8" standalone="yes"?>
<Relationships xmlns="http://schemas.openxmlformats.org/package/2006/relationships"><Relationship Id="rId2" Type="http://schemas.openxmlformats.org/officeDocument/2006/relationships/hyperlink" Target="https://www.nature.com/articles/nature09266#Fig3"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 to Integrating Genomic Data</a:t>
            </a:r>
          </a:p>
        </p:txBody>
      </p:sp>
      <p:sp>
        <p:nvSpPr>
          <p:cNvPr id="3" name="Subtitle 2"/>
          <p:cNvSpPr>
            <a:spLocks noGrp="1"/>
          </p:cNvSpPr>
          <p:nvPr>
            <p:ph type="subTitle" idx="1"/>
          </p:nvPr>
        </p:nvSpPr>
        <p:spPr>
          <a:xfrm>
            <a:off x="1524000" y="3602037"/>
            <a:ext cx="9144000" cy="2429111"/>
          </a:xfrm>
        </p:spPr>
        <p:txBody>
          <a:bodyPr>
            <a:normAutofit/>
          </a:bodyPr>
          <a:lstStyle/>
          <a:p>
            <a:r>
              <a:rPr lang="en-US" dirty="0"/>
              <a:t>HUGEN 2073</a:t>
            </a:r>
          </a:p>
          <a:p>
            <a:r>
              <a:rPr lang="en-US" dirty="0"/>
              <a:t>Genomic Data Visualization and Integration</a:t>
            </a:r>
          </a:p>
          <a:p>
            <a:endParaRPr lang="en-US" dirty="0"/>
          </a:p>
          <a:p>
            <a:r>
              <a:rPr lang="en-US" dirty="0"/>
              <a:t>Jon Chernus</a:t>
            </a:r>
          </a:p>
        </p:txBody>
      </p:sp>
    </p:spTree>
    <p:extLst>
      <p:ext uri="{BB962C8B-B14F-4D97-AF65-F5344CB8AC3E}">
        <p14:creationId xmlns:p14="http://schemas.microsoft.com/office/powerpoint/2010/main" val="1585407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99A74-43A2-9448-BE87-EF3BF3ABDB95}"/>
              </a:ext>
            </a:extLst>
          </p:cNvPr>
          <p:cNvSpPr>
            <a:spLocks noGrp="1"/>
          </p:cNvSpPr>
          <p:nvPr>
            <p:ph type="title"/>
          </p:nvPr>
        </p:nvSpPr>
        <p:spPr/>
        <p:txBody>
          <a:bodyPr/>
          <a:lstStyle/>
          <a:p>
            <a:r>
              <a:rPr lang="en-US" dirty="0"/>
              <a:t>Linkage disequilibrium</a:t>
            </a:r>
          </a:p>
        </p:txBody>
      </p:sp>
      <p:pic>
        <p:nvPicPr>
          <p:cNvPr id="4" name="Content Placeholder 3">
            <a:extLst>
              <a:ext uri="{FF2B5EF4-FFF2-40B4-BE49-F238E27FC236}">
                <a16:creationId xmlns:a16="http://schemas.microsoft.com/office/drawing/2014/main" id="{AE6FF2BA-21FE-3046-968D-F0B5EB81FD91}"/>
              </a:ext>
            </a:extLst>
          </p:cNvPr>
          <p:cNvPicPr>
            <a:picLocks noGrp="1" noChangeAspect="1"/>
          </p:cNvPicPr>
          <p:nvPr>
            <p:ph idx="1"/>
          </p:nvPr>
        </p:nvPicPr>
        <p:blipFill>
          <a:blip r:embed="rId3"/>
          <a:stretch>
            <a:fillRect/>
          </a:stretch>
        </p:blipFill>
        <p:spPr>
          <a:xfrm>
            <a:off x="5728665" y="2432844"/>
            <a:ext cx="6399835" cy="4351338"/>
          </a:xfrm>
          <a:prstGeom prst="rect">
            <a:avLst/>
          </a:prstGeom>
        </p:spPr>
      </p:pic>
      <p:sp>
        <p:nvSpPr>
          <p:cNvPr id="6" name="Title 1">
            <a:extLst>
              <a:ext uri="{FF2B5EF4-FFF2-40B4-BE49-F238E27FC236}">
                <a16:creationId xmlns:a16="http://schemas.microsoft.com/office/drawing/2014/main" id="{F53740A6-435A-CC4F-962F-3FC976D3D304}"/>
              </a:ext>
            </a:extLst>
          </p:cNvPr>
          <p:cNvSpPr txBox="1">
            <a:spLocks/>
          </p:cNvSpPr>
          <p:nvPr/>
        </p:nvSpPr>
        <p:spPr>
          <a:xfrm>
            <a:off x="6045683" y="1546225"/>
            <a:ext cx="62611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rgbClr val="FFC000"/>
                </a:solidFill>
                <a:latin typeface="SF Pro Display Light" pitchFamily="2" charset="0"/>
                <a:ea typeface="SF Pro Display Light" pitchFamily="2" charset="0"/>
                <a:cs typeface="+mj-cs"/>
              </a:defRPr>
            </a:lvl1pPr>
          </a:lstStyle>
          <a:p>
            <a:r>
              <a:rPr lang="en-US" sz="2500" dirty="0"/>
              <a:t>Recall that LD is why imputation is possible</a:t>
            </a:r>
          </a:p>
        </p:txBody>
      </p:sp>
      <p:pic>
        <p:nvPicPr>
          <p:cNvPr id="7" name="Picture 6">
            <a:extLst>
              <a:ext uri="{FF2B5EF4-FFF2-40B4-BE49-F238E27FC236}">
                <a16:creationId xmlns:a16="http://schemas.microsoft.com/office/drawing/2014/main" id="{AF307331-D1FA-C644-9CC1-957A74DFC509}"/>
              </a:ext>
            </a:extLst>
          </p:cNvPr>
          <p:cNvPicPr>
            <a:picLocks noChangeAspect="1"/>
          </p:cNvPicPr>
          <p:nvPr/>
        </p:nvPicPr>
        <p:blipFill>
          <a:blip r:embed="rId4"/>
          <a:stretch>
            <a:fillRect/>
          </a:stretch>
        </p:blipFill>
        <p:spPr>
          <a:xfrm>
            <a:off x="152882" y="2656682"/>
            <a:ext cx="5397500" cy="4127500"/>
          </a:xfrm>
          <a:prstGeom prst="rect">
            <a:avLst/>
          </a:prstGeom>
        </p:spPr>
      </p:pic>
      <p:sp>
        <p:nvSpPr>
          <p:cNvPr id="8" name="Title 1">
            <a:extLst>
              <a:ext uri="{FF2B5EF4-FFF2-40B4-BE49-F238E27FC236}">
                <a16:creationId xmlns:a16="http://schemas.microsoft.com/office/drawing/2014/main" id="{BD3D2B76-8447-904E-A751-A3B31F5658B7}"/>
              </a:ext>
            </a:extLst>
          </p:cNvPr>
          <p:cNvSpPr txBox="1">
            <a:spLocks/>
          </p:cNvSpPr>
          <p:nvPr/>
        </p:nvSpPr>
        <p:spPr>
          <a:xfrm>
            <a:off x="1181100" y="1741091"/>
            <a:ext cx="38862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rgbClr val="FFC000"/>
                </a:solidFill>
                <a:latin typeface="SF Pro Display Light" pitchFamily="2" charset="0"/>
                <a:ea typeface="SF Pro Display Light" pitchFamily="2" charset="0"/>
                <a:cs typeface="+mj-cs"/>
              </a:defRPr>
            </a:lvl1pPr>
          </a:lstStyle>
          <a:p>
            <a:r>
              <a:rPr lang="en-US" sz="2500" dirty="0"/>
              <a:t>One way of visualizing LD</a:t>
            </a:r>
          </a:p>
        </p:txBody>
      </p:sp>
    </p:spTree>
    <p:extLst>
      <p:ext uri="{BB962C8B-B14F-4D97-AF65-F5344CB8AC3E}">
        <p14:creationId xmlns:p14="http://schemas.microsoft.com/office/powerpoint/2010/main" val="1359282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CB02F-A56A-DD4B-8815-53E82D8D54C4}"/>
              </a:ext>
            </a:extLst>
          </p:cNvPr>
          <p:cNvSpPr>
            <a:spLocks noGrp="1"/>
          </p:cNvSpPr>
          <p:nvPr>
            <p:ph type="title"/>
          </p:nvPr>
        </p:nvSpPr>
        <p:spPr>
          <a:xfrm>
            <a:off x="838200" y="34925"/>
            <a:ext cx="10515600" cy="1325563"/>
          </a:xfrm>
        </p:spPr>
        <p:txBody>
          <a:bodyPr/>
          <a:lstStyle/>
          <a:p>
            <a:r>
              <a:rPr lang="en-US" dirty="0"/>
              <a:t>Linkage disequilibrium</a:t>
            </a:r>
          </a:p>
        </p:txBody>
      </p:sp>
      <p:pic>
        <p:nvPicPr>
          <p:cNvPr id="4" name="Content Placeholder 3">
            <a:extLst>
              <a:ext uri="{FF2B5EF4-FFF2-40B4-BE49-F238E27FC236}">
                <a16:creationId xmlns:a16="http://schemas.microsoft.com/office/drawing/2014/main" id="{1CDBD471-AB77-1C42-A760-02F1DB72F573}"/>
              </a:ext>
            </a:extLst>
          </p:cNvPr>
          <p:cNvPicPr>
            <a:picLocks noGrp="1" noChangeAspect="1"/>
          </p:cNvPicPr>
          <p:nvPr>
            <p:ph idx="1"/>
          </p:nvPr>
        </p:nvPicPr>
        <p:blipFill>
          <a:blip r:embed="rId2"/>
          <a:stretch>
            <a:fillRect/>
          </a:stretch>
        </p:blipFill>
        <p:spPr>
          <a:xfrm>
            <a:off x="2924182" y="2168525"/>
            <a:ext cx="6343636" cy="4351338"/>
          </a:xfrm>
          <a:prstGeom prst="rect">
            <a:avLst/>
          </a:prstGeom>
        </p:spPr>
      </p:pic>
      <p:sp>
        <p:nvSpPr>
          <p:cNvPr id="6" name="Title 1">
            <a:extLst>
              <a:ext uri="{FF2B5EF4-FFF2-40B4-BE49-F238E27FC236}">
                <a16:creationId xmlns:a16="http://schemas.microsoft.com/office/drawing/2014/main" id="{ACAEA653-FEBF-D342-8AA2-2A21EF7EC026}"/>
              </a:ext>
            </a:extLst>
          </p:cNvPr>
          <p:cNvSpPr txBox="1">
            <a:spLocks/>
          </p:cNvSpPr>
          <p:nvPr/>
        </p:nvSpPr>
        <p:spPr>
          <a:xfrm>
            <a:off x="521208" y="1101725"/>
            <a:ext cx="11557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rgbClr val="FFC000"/>
                </a:solidFill>
                <a:latin typeface="SF Pro Display Light" pitchFamily="2" charset="0"/>
                <a:ea typeface="SF Pro Display Light" pitchFamily="2" charset="0"/>
                <a:cs typeface="+mj-cs"/>
              </a:defRPr>
            </a:lvl1pPr>
          </a:lstStyle>
          <a:p>
            <a:pPr marL="342900" indent="-342900">
              <a:buFont typeface="Wingdings" pitchFamily="2" charset="2"/>
              <a:buChar char="à"/>
            </a:pPr>
            <a:r>
              <a:rPr lang="en-US" sz="2500" dirty="0">
                <a:sym typeface="Wingdings" pitchFamily="2" charset="2"/>
              </a:rPr>
              <a:t>Treat the set of SNPs in high LD with the lead variant together as “candidates”</a:t>
            </a:r>
          </a:p>
          <a:p>
            <a:pPr marL="342900" indent="-342900">
              <a:buFont typeface="Wingdings" pitchFamily="2" charset="2"/>
              <a:buChar char="à"/>
            </a:pPr>
            <a:r>
              <a:rPr lang="en-US" sz="2500" dirty="0">
                <a:sym typeface="Wingdings" pitchFamily="2" charset="2"/>
              </a:rPr>
              <a:t>The “causal” SNP may not be in your data set, but you may be detecting it indirectly</a:t>
            </a:r>
            <a:endParaRPr lang="en-US" sz="2500" dirty="0"/>
          </a:p>
        </p:txBody>
      </p:sp>
    </p:spTree>
    <p:extLst>
      <p:ext uri="{BB962C8B-B14F-4D97-AF65-F5344CB8AC3E}">
        <p14:creationId xmlns:p14="http://schemas.microsoft.com/office/powerpoint/2010/main" val="37479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BBE5-D722-4141-9A30-06C5E280DE58}"/>
              </a:ext>
            </a:extLst>
          </p:cNvPr>
          <p:cNvSpPr>
            <a:spLocks noGrp="1"/>
          </p:cNvSpPr>
          <p:nvPr>
            <p:ph type="title"/>
          </p:nvPr>
        </p:nvSpPr>
        <p:spPr/>
        <p:txBody>
          <a:bodyPr/>
          <a:lstStyle/>
          <a:p>
            <a:r>
              <a:rPr lang="en-US" dirty="0"/>
              <a:t>Some considerations so far</a:t>
            </a:r>
          </a:p>
        </p:txBody>
      </p:sp>
      <p:sp>
        <p:nvSpPr>
          <p:cNvPr id="3" name="Content Placeholder 2">
            <a:extLst>
              <a:ext uri="{FF2B5EF4-FFF2-40B4-BE49-F238E27FC236}">
                <a16:creationId xmlns:a16="http://schemas.microsoft.com/office/drawing/2014/main" id="{0AA29314-D448-D747-BC4D-8A0B0CCA8583}"/>
              </a:ext>
            </a:extLst>
          </p:cNvPr>
          <p:cNvSpPr>
            <a:spLocks noGrp="1"/>
          </p:cNvSpPr>
          <p:nvPr>
            <p:ph idx="1"/>
          </p:nvPr>
        </p:nvSpPr>
        <p:spPr/>
        <p:txBody>
          <a:bodyPr>
            <a:normAutofit lnSpcReduction="10000"/>
          </a:bodyPr>
          <a:lstStyle/>
          <a:p>
            <a:r>
              <a:rPr lang="en-US" dirty="0"/>
              <a:t>What SNP at this locus “matters”? (Maybe more than one! Or none.)</a:t>
            </a:r>
          </a:p>
          <a:p>
            <a:r>
              <a:rPr lang="en-US" dirty="0"/>
              <a:t>What gene at this locus “matters”?</a:t>
            </a:r>
          </a:p>
          <a:p>
            <a:r>
              <a:rPr lang="en-US" dirty="0"/>
              <a:t>Even if we somehow know the SNP/gene implicated, how can we gain biological insight?</a:t>
            </a:r>
          </a:p>
          <a:p>
            <a:r>
              <a:rPr lang="en-US" dirty="0"/>
              <a:t>Does the </a:t>
            </a:r>
            <a:r>
              <a:rPr lang="en-US" u="sng" dirty="0"/>
              <a:t>set</a:t>
            </a:r>
            <a:r>
              <a:rPr lang="en-US" dirty="0"/>
              <a:t> of all associated loci (genes) tell a story?</a:t>
            </a:r>
          </a:p>
          <a:p>
            <a:r>
              <a:rPr lang="en-US" dirty="0"/>
              <a:t>How can an association (or set of associations) lead you to biological insights?</a:t>
            </a:r>
          </a:p>
          <a:p>
            <a:r>
              <a:rPr lang="en-US" dirty="0"/>
              <a:t>Can we </a:t>
            </a:r>
            <a:r>
              <a:rPr lang="en-US" u="sng" dirty="0"/>
              <a:t>prioritize</a:t>
            </a:r>
            <a:r>
              <a:rPr lang="en-US" dirty="0"/>
              <a:t> the association results (i.e., upgrade some variants or genes as candidates)?</a:t>
            </a:r>
          </a:p>
          <a:p>
            <a:pPr marL="0" indent="0">
              <a:buNone/>
            </a:pPr>
            <a:r>
              <a:rPr lang="en-US" dirty="0"/>
              <a:t>What kinds of information will help you answer these questions?</a:t>
            </a:r>
          </a:p>
        </p:txBody>
      </p:sp>
    </p:spTree>
    <p:extLst>
      <p:ext uri="{BB962C8B-B14F-4D97-AF65-F5344CB8AC3E}">
        <p14:creationId xmlns:p14="http://schemas.microsoft.com/office/powerpoint/2010/main" val="3628066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A571C-0D04-8344-B9E9-967D352121C4}"/>
              </a:ext>
            </a:extLst>
          </p:cNvPr>
          <p:cNvSpPr>
            <a:spLocks noGrp="1"/>
          </p:cNvSpPr>
          <p:nvPr>
            <p:ph type="title"/>
          </p:nvPr>
        </p:nvSpPr>
        <p:spPr>
          <a:xfrm>
            <a:off x="838200" y="-84138"/>
            <a:ext cx="10515600" cy="1325563"/>
          </a:xfrm>
        </p:spPr>
        <p:txBody>
          <a:bodyPr/>
          <a:lstStyle/>
          <a:p>
            <a:r>
              <a:rPr lang="en-US" dirty="0"/>
              <a:t>Discussion</a:t>
            </a:r>
          </a:p>
        </p:txBody>
      </p:sp>
      <p:sp>
        <p:nvSpPr>
          <p:cNvPr id="3" name="Content Placeholder 2">
            <a:extLst>
              <a:ext uri="{FF2B5EF4-FFF2-40B4-BE49-F238E27FC236}">
                <a16:creationId xmlns:a16="http://schemas.microsoft.com/office/drawing/2014/main" id="{A891E9EE-53EB-A940-A94E-DC1F5809D30E}"/>
              </a:ext>
            </a:extLst>
          </p:cNvPr>
          <p:cNvSpPr>
            <a:spLocks noGrp="1"/>
          </p:cNvSpPr>
          <p:nvPr>
            <p:ph idx="1"/>
          </p:nvPr>
        </p:nvSpPr>
        <p:spPr>
          <a:xfrm>
            <a:off x="838200" y="1050131"/>
            <a:ext cx="10515600" cy="4351338"/>
          </a:xfrm>
        </p:spPr>
        <p:txBody>
          <a:bodyPr>
            <a:normAutofit/>
          </a:bodyPr>
          <a:lstStyle/>
          <a:p>
            <a:r>
              <a:rPr lang="en-US" sz="2500" dirty="0"/>
              <a:t>Context 1</a:t>
            </a:r>
            <a:br>
              <a:rPr lang="en-US" sz="2500" dirty="0"/>
            </a:br>
            <a:r>
              <a:rPr lang="en-US" sz="2500" dirty="0"/>
              <a:t>You have your association results: a single significant variant</a:t>
            </a:r>
            <a:br>
              <a:rPr lang="en-US" sz="2500" dirty="0"/>
            </a:br>
            <a:r>
              <a:rPr lang="en-US" sz="2500" dirty="0"/>
              <a:t>What information do you want </a:t>
            </a:r>
            <a:r>
              <a:rPr lang="en-US" sz="2500" u="sng" dirty="0"/>
              <a:t>about a single variant</a:t>
            </a:r>
            <a:r>
              <a:rPr lang="en-US" sz="2500" dirty="0"/>
              <a:t>?</a:t>
            </a:r>
          </a:p>
          <a:p>
            <a:r>
              <a:rPr lang="en-US" sz="2500" dirty="0"/>
              <a:t>Context 2</a:t>
            </a:r>
            <a:br>
              <a:rPr lang="en-US" sz="2500" dirty="0"/>
            </a:br>
            <a:r>
              <a:rPr lang="en-US" sz="2500" dirty="0"/>
              <a:t>You have your association results: an association “tower” including SNPs of moderate-to-high significance over a 50 kb locus</a:t>
            </a:r>
            <a:br>
              <a:rPr lang="en-US" sz="2500" dirty="0"/>
            </a:br>
            <a:r>
              <a:rPr lang="en-US" sz="2500" dirty="0"/>
              <a:t>What would you like to know </a:t>
            </a:r>
            <a:r>
              <a:rPr lang="en-US" sz="2500" u="sng" dirty="0"/>
              <a:t>about a locus</a:t>
            </a:r>
            <a:r>
              <a:rPr lang="en-US" sz="2500" dirty="0"/>
              <a:t>?</a:t>
            </a:r>
          </a:p>
          <a:p>
            <a:r>
              <a:rPr lang="en-US" sz="2500" dirty="0"/>
              <a:t>Context 3</a:t>
            </a:r>
            <a:br>
              <a:rPr lang="en-US" sz="2500" dirty="0"/>
            </a:br>
            <a:r>
              <a:rPr lang="en-US" sz="2500" dirty="0"/>
              <a:t>You have your association results: a set of 12 “towers” like in Context 2, scattered across the genome</a:t>
            </a:r>
            <a:br>
              <a:rPr lang="en-US" sz="2500" dirty="0"/>
            </a:br>
            <a:r>
              <a:rPr lang="en-US" sz="2500" dirty="0"/>
              <a:t>What are some questions you could ask </a:t>
            </a:r>
            <a:r>
              <a:rPr lang="en-US" sz="2500" u="sng" dirty="0"/>
              <a:t>about a </a:t>
            </a:r>
            <a:r>
              <a:rPr lang="en-US" sz="2500" i="1" u="sng" dirty="0"/>
              <a:t>set</a:t>
            </a:r>
            <a:r>
              <a:rPr lang="en-US" sz="2500" u="sng" dirty="0"/>
              <a:t> of loci</a:t>
            </a:r>
            <a:r>
              <a:rPr lang="en-US" sz="2500" dirty="0"/>
              <a:t>?</a:t>
            </a:r>
          </a:p>
        </p:txBody>
      </p:sp>
      <p:sp>
        <p:nvSpPr>
          <p:cNvPr id="4" name="Title 1">
            <a:extLst>
              <a:ext uri="{FF2B5EF4-FFF2-40B4-BE49-F238E27FC236}">
                <a16:creationId xmlns:a16="http://schemas.microsoft.com/office/drawing/2014/main" id="{A1668534-529A-F44C-BA79-6466C2B1E1CF}"/>
              </a:ext>
            </a:extLst>
          </p:cNvPr>
          <p:cNvSpPr txBox="1">
            <a:spLocks/>
          </p:cNvSpPr>
          <p:nvPr/>
        </p:nvSpPr>
        <p:spPr>
          <a:xfrm>
            <a:off x="838200" y="53752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rgbClr val="FFC000"/>
                </a:solidFill>
                <a:latin typeface="SF Pro Display Light" pitchFamily="2" charset="0"/>
                <a:ea typeface="SF Pro Display Light" pitchFamily="2" charset="0"/>
                <a:cs typeface="+mj-cs"/>
              </a:defRPr>
            </a:lvl1pPr>
          </a:lstStyle>
          <a:p>
            <a:pPr marL="457200" indent="-457200">
              <a:buFont typeface="Arial" panose="020B0604020202020204" pitchFamily="34" charset="0"/>
              <a:buChar char="•"/>
            </a:pPr>
            <a:r>
              <a:rPr lang="en-US" sz="2500" dirty="0"/>
              <a:t>Hint: what types of information might be </a:t>
            </a:r>
            <a:r>
              <a:rPr lang="en-US" sz="2500" i="1" dirty="0"/>
              <a:t>out there</a:t>
            </a:r>
            <a:r>
              <a:rPr lang="en-US" sz="2500" dirty="0"/>
              <a:t>?</a:t>
            </a:r>
          </a:p>
        </p:txBody>
      </p:sp>
    </p:spTree>
    <p:extLst>
      <p:ext uri="{BB962C8B-B14F-4D97-AF65-F5344CB8AC3E}">
        <p14:creationId xmlns:p14="http://schemas.microsoft.com/office/powerpoint/2010/main" val="1206593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7BC4F-87A8-5B45-95F1-33D5C4FCA110}"/>
              </a:ext>
            </a:extLst>
          </p:cNvPr>
          <p:cNvSpPr>
            <a:spLocks noGrp="1"/>
          </p:cNvSpPr>
          <p:nvPr>
            <p:ph type="title"/>
          </p:nvPr>
        </p:nvSpPr>
        <p:spPr/>
        <p:txBody>
          <a:bodyPr/>
          <a:lstStyle/>
          <a:p>
            <a:r>
              <a:rPr lang="en-US" dirty="0"/>
              <a:t>Discussion - responses</a:t>
            </a:r>
          </a:p>
        </p:txBody>
      </p:sp>
      <p:sp>
        <p:nvSpPr>
          <p:cNvPr id="3" name="Content Placeholder 2">
            <a:extLst>
              <a:ext uri="{FF2B5EF4-FFF2-40B4-BE49-F238E27FC236}">
                <a16:creationId xmlns:a16="http://schemas.microsoft.com/office/drawing/2014/main" id="{0BCBCF15-7556-734A-8BE6-A5C05ABAD688}"/>
              </a:ext>
            </a:extLst>
          </p:cNvPr>
          <p:cNvSpPr>
            <a:spLocks noGrp="1"/>
          </p:cNvSpPr>
          <p:nvPr>
            <p:ph idx="1"/>
          </p:nvPr>
        </p:nvSpPr>
        <p:spPr>
          <a:xfrm>
            <a:off x="838200" y="2219325"/>
            <a:ext cx="10515600" cy="4351338"/>
          </a:xfrm>
        </p:spPr>
        <p:txBody>
          <a:bodyPr>
            <a:normAutofit fontScale="70000" lnSpcReduction="20000"/>
          </a:bodyPr>
          <a:lstStyle/>
          <a:p>
            <a:pPr marL="0" indent="0">
              <a:buNone/>
            </a:pPr>
            <a:br>
              <a:rPr lang="en-US" dirty="0"/>
            </a:br>
            <a:endParaRPr lang="en-US" dirty="0"/>
          </a:p>
          <a:p>
            <a:pPr marL="0" indent="0">
              <a:buNone/>
            </a:pPr>
            <a:endParaRPr lang="en-US" dirty="0"/>
          </a:p>
          <a:p>
            <a:pPr marL="0" indent="0">
              <a:buNone/>
            </a:pPr>
            <a:br>
              <a:rPr lang="en-US" dirty="0"/>
            </a:br>
            <a:br>
              <a:rPr lang="en-US" dirty="0"/>
            </a:br>
            <a:endParaRPr lang="en-US" dirty="0"/>
          </a:p>
          <a:p>
            <a:pPr marL="0" indent="0">
              <a:buNone/>
            </a:pPr>
            <a:endParaRPr lang="en-US" dirty="0"/>
          </a:p>
          <a:p>
            <a:pPr marL="0" indent="0">
              <a:buNone/>
            </a:pPr>
            <a:endParaRPr lang="en-US" dirty="0"/>
          </a:p>
          <a:p>
            <a:pPr marL="0" indent="0">
              <a:buNone/>
            </a:pPr>
            <a:br>
              <a:rPr lang="en-US" dirty="0"/>
            </a:br>
            <a:r>
              <a:rPr lang="en-US" dirty="0"/>
              <a:t>Can we categorize these types of annotation/annotation techniques?</a:t>
            </a:r>
          </a:p>
          <a:p>
            <a:pPr marL="0" indent="0">
              <a:buNone/>
            </a:pPr>
            <a:endParaRPr lang="en-US" dirty="0"/>
          </a:p>
          <a:p>
            <a:pPr marL="0" indent="0">
              <a:buNone/>
            </a:pPr>
            <a:r>
              <a:rPr lang="en-US" dirty="0"/>
              <a:t>Two big categories, with some fuzziness</a:t>
            </a:r>
          </a:p>
          <a:p>
            <a:r>
              <a:rPr lang="en-US" dirty="0"/>
              <a:t>Positional</a:t>
            </a:r>
          </a:p>
          <a:p>
            <a:r>
              <a:rPr lang="en-US" dirty="0"/>
              <a:t>Associational</a:t>
            </a:r>
          </a:p>
        </p:txBody>
      </p:sp>
      <p:graphicFrame>
        <p:nvGraphicFramePr>
          <p:cNvPr id="6" name="Table 5">
            <a:extLst>
              <a:ext uri="{FF2B5EF4-FFF2-40B4-BE49-F238E27FC236}">
                <a16:creationId xmlns:a16="http://schemas.microsoft.com/office/drawing/2014/main" id="{716A3B33-4F5F-7C46-BDDC-00EC030A7549}"/>
              </a:ext>
            </a:extLst>
          </p:cNvPr>
          <p:cNvGraphicFramePr>
            <a:graphicFrameLocks noGrp="1"/>
          </p:cNvGraphicFramePr>
          <p:nvPr>
            <p:extLst>
              <p:ext uri="{D42A27DB-BD31-4B8C-83A1-F6EECF244321}">
                <p14:modId xmlns:p14="http://schemas.microsoft.com/office/powerpoint/2010/main" val="3211445049"/>
              </p:ext>
            </p:extLst>
          </p:nvPr>
        </p:nvGraphicFramePr>
        <p:xfrm>
          <a:off x="1358900" y="1519766"/>
          <a:ext cx="8127999" cy="27686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641067966"/>
                    </a:ext>
                  </a:extLst>
                </a:gridCol>
                <a:gridCol w="2709333">
                  <a:extLst>
                    <a:ext uri="{9D8B030D-6E8A-4147-A177-3AD203B41FA5}">
                      <a16:colId xmlns:a16="http://schemas.microsoft.com/office/drawing/2014/main" val="3382318112"/>
                    </a:ext>
                  </a:extLst>
                </a:gridCol>
                <a:gridCol w="2709333">
                  <a:extLst>
                    <a:ext uri="{9D8B030D-6E8A-4147-A177-3AD203B41FA5}">
                      <a16:colId xmlns:a16="http://schemas.microsoft.com/office/drawing/2014/main" val="80169445"/>
                    </a:ext>
                  </a:extLst>
                </a:gridCol>
              </a:tblGrid>
              <a:tr h="370840">
                <a:tc>
                  <a:txBody>
                    <a:bodyPr/>
                    <a:lstStyle/>
                    <a:p>
                      <a:r>
                        <a:rPr lang="en-US" dirty="0"/>
                        <a:t>Context 1</a:t>
                      </a:r>
                      <a:br>
                        <a:rPr lang="en-US" dirty="0"/>
                      </a:br>
                      <a:r>
                        <a:rPr lang="en-US" dirty="0"/>
                        <a:t>What do you want to know about a </a:t>
                      </a:r>
                      <a:r>
                        <a:rPr lang="en-US" u="sng" dirty="0"/>
                        <a:t>variant</a:t>
                      </a:r>
                      <a:r>
                        <a:rPr lang="en-US" dirty="0"/>
                        <a:t>?</a:t>
                      </a:r>
                    </a:p>
                  </a:txBody>
                  <a:tcPr/>
                </a:tc>
                <a:tc>
                  <a:txBody>
                    <a:bodyPr/>
                    <a:lstStyle/>
                    <a:p>
                      <a:r>
                        <a:rPr lang="en-US" dirty="0"/>
                        <a:t>Context 2</a:t>
                      </a:r>
                      <a:br>
                        <a:rPr lang="en-US" dirty="0"/>
                      </a:br>
                      <a:r>
                        <a:rPr lang="en-US" dirty="0"/>
                        <a:t>What do you want to know about a </a:t>
                      </a:r>
                      <a:r>
                        <a:rPr lang="en-US" u="sng" dirty="0"/>
                        <a:t>locus</a:t>
                      </a:r>
                      <a:r>
                        <a:rPr lang="en-US" dirty="0"/>
                        <a:t>?</a:t>
                      </a:r>
                    </a:p>
                  </a:txBody>
                  <a:tcPr/>
                </a:tc>
                <a:tc>
                  <a:txBody>
                    <a:bodyPr/>
                    <a:lstStyle/>
                    <a:p>
                      <a:r>
                        <a:rPr lang="en-US" dirty="0"/>
                        <a:t>Context 3</a:t>
                      </a:r>
                    </a:p>
                    <a:p>
                      <a:r>
                        <a:rPr lang="en-US" dirty="0"/>
                        <a:t>What do you want to know about a </a:t>
                      </a:r>
                      <a:r>
                        <a:rPr lang="en-US" u="sng" dirty="0"/>
                        <a:t>set of loci</a:t>
                      </a:r>
                      <a:r>
                        <a:rPr lang="en-US" i="1" u="sng" dirty="0"/>
                        <a:t>?</a:t>
                      </a:r>
                      <a:endParaRPr lang="en-US" dirty="0"/>
                    </a:p>
                  </a:txBody>
                  <a:tcPr/>
                </a:tc>
                <a:extLst>
                  <a:ext uri="{0D108BD9-81ED-4DB2-BD59-A6C34878D82A}">
                    <a16:rowId xmlns:a16="http://schemas.microsoft.com/office/drawing/2014/main" val="256811205"/>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124845217"/>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109525594"/>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80597744"/>
                  </a:ext>
                </a:extLst>
              </a:tr>
              <a:tr h="3708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611388186"/>
                  </a:ext>
                </a:extLst>
              </a:tr>
              <a:tr h="3708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089574393"/>
                  </a:ext>
                </a:extLst>
              </a:tr>
            </a:tbl>
          </a:graphicData>
        </a:graphic>
      </p:graphicFrame>
    </p:spTree>
    <p:extLst>
      <p:ext uri="{BB962C8B-B14F-4D97-AF65-F5344CB8AC3E}">
        <p14:creationId xmlns:p14="http://schemas.microsoft.com/office/powerpoint/2010/main" val="230493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F3EEE-57FA-4B4B-A659-D9C6229B010A}"/>
              </a:ext>
            </a:extLst>
          </p:cNvPr>
          <p:cNvSpPr>
            <a:spLocks noGrp="1"/>
          </p:cNvSpPr>
          <p:nvPr>
            <p:ph type="title"/>
          </p:nvPr>
        </p:nvSpPr>
        <p:spPr>
          <a:xfrm>
            <a:off x="280416" y="365125"/>
            <a:ext cx="11826240" cy="1325563"/>
          </a:xfrm>
        </p:spPr>
        <p:txBody>
          <a:bodyPr/>
          <a:lstStyle/>
          <a:p>
            <a:r>
              <a:rPr lang="en-US" dirty="0"/>
              <a:t>What kind of positional information is “out there”</a:t>
            </a:r>
          </a:p>
        </p:txBody>
      </p:sp>
      <p:sp>
        <p:nvSpPr>
          <p:cNvPr id="3" name="Content Placeholder 2">
            <a:extLst>
              <a:ext uri="{FF2B5EF4-FFF2-40B4-BE49-F238E27FC236}">
                <a16:creationId xmlns:a16="http://schemas.microsoft.com/office/drawing/2014/main" id="{BEA51B45-2A97-6140-B628-CA37E38D5C43}"/>
              </a:ext>
            </a:extLst>
          </p:cNvPr>
          <p:cNvSpPr>
            <a:spLocks noGrp="1"/>
          </p:cNvSpPr>
          <p:nvPr>
            <p:ph idx="1"/>
          </p:nvPr>
        </p:nvSpPr>
        <p:spPr/>
        <p:txBody>
          <a:bodyPr>
            <a:normAutofit/>
          </a:bodyPr>
          <a:lstStyle/>
          <a:p>
            <a:r>
              <a:rPr lang="en-US" dirty="0"/>
              <a:t>Is the variant of interest in a gene (or in LD with another that is)?</a:t>
            </a:r>
          </a:p>
          <a:p>
            <a:pPr lvl="1"/>
            <a:r>
              <a:rPr lang="en-US" dirty="0"/>
              <a:t>List of SNPs in LD (what considerations are there?)</a:t>
            </a:r>
          </a:p>
          <a:p>
            <a:pPr lvl="1"/>
            <a:r>
              <a:rPr lang="en-US" dirty="0"/>
              <a:t>Exon locations</a:t>
            </a:r>
          </a:p>
          <a:p>
            <a:pPr lvl="1"/>
            <a:r>
              <a:rPr lang="en-US" dirty="0"/>
              <a:t>Intron/splice site locations</a:t>
            </a:r>
          </a:p>
          <a:p>
            <a:pPr lvl="1"/>
            <a:r>
              <a:rPr lang="en-US" dirty="0"/>
              <a:t>UTR locations</a:t>
            </a:r>
          </a:p>
          <a:p>
            <a:pPr lvl="1"/>
            <a:r>
              <a:rPr lang="en-US" dirty="0"/>
              <a:t>Effects on amino acid sequence (missense, nonsense)</a:t>
            </a:r>
          </a:p>
          <a:p>
            <a:r>
              <a:rPr lang="en-US" dirty="0"/>
              <a:t>Other variant-level data</a:t>
            </a:r>
          </a:p>
          <a:p>
            <a:pPr lvl="1"/>
            <a:r>
              <a:rPr lang="en-US" dirty="0"/>
              <a:t>E.g., allele frequency in different populations</a:t>
            </a:r>
          </a:p>
          <a:p>
            <a:pPr lvl="1"/>
            <a:endParaRPr lang="en-US" dirty="0"/>
          </a:p>
        </p:txBody>
      </p:sp>
    </p:spTree>
    <p:extLst>
      <p:ext uri="{BB962C8B-B14F-4D97-AF65-F5344CB8AC3E}">
        <p14:creationId xmlns:p14="http://schemas.microsoft.com/office/powerpoint/2010/main" val="1531395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DBE09-7CE3-524D-9649-8E4743EAD48D}"/>
              </a:ext>
            </a:extLst>
          </p:cNvPr>
          <p:cNvSpPr>
            <a:spLocks noGrp="1"/>
          </p:cNvSpPr>
          <p:nvPr>
            <p:ph type="title"/>
          </p:nvPr>
        </p:nvSpPr>
        <p:spPr/>
        <p:txBody>
          <a:bodyPr/>
          <a:lstStyle/>
          <a:p>
            <a:r>
              <a:rPr lang="en-US" dirty="0"/>
              <a:t>Coding Variation (Non-Synonymous)</a:t>
            </a:r>
          </a:p>
        </p:txBody>
      </p:sp>
      <p:sp>
        <p:nvSpPr>
          <p:cNvPr id="3" name="Content Placeholder 2">
            <a:extLst>
              <a:ext uri="{FF2B5EF4-FFF2-40B4-BE49-F238E27FC236}">
                <a16:creationId xmlns:a16="http://schemas.microsoft.com/office/drawing/2014/main" id="{CAB89CDC-AB52-C640-9466-6269FAFAD38B}"/>
              </a:ext>
            </a:extLst>
          </p:cNvPr>
          <p:cNvSpPr>
            <a:spLocks noGrp="1"/>
          </p:cNvSpPr>
          <p:nvPr>
            <p:ph idx="1"/>
          </p:nvPr>
        </p:nvSpPr>
        <p:spPr/>
        <p:txBody>
          <a:bodyPr/>
          <a:lstStyle/>
          <a:p>
            <a:r>
              <a:rPr lang="en-US" dirty="0"/>
              <a:t>Initiator codon</a:t>
            </a:r>
          </a:p>
          <a:p>
            <a:r>
              <a:rPr lang="en-US" dirty="0"/>
              <a:t>Missense</a:t>
            </a:r>
          </a:p>
          <a:p>
            <a:r>
              <a:rPr lang="en-US" dirty="0"/>
              <a:t>Frameshift</a:t>
            </a:r>
          </a:p>
          <a:p>
            <a:r>
              <a:rPr lang="en-US" dirty="0"/>
              <a:t>Stop gain</a:t>
            </a:r>
          </a:p>
          <a:p>
            <a:r>
              <a:rPr lang="en-US" dirty="0"/>
              <a:t>Stop loss</a:t>
            </a:r>
          </a:p>
          <a:p>
            <a:endParaRPr lang="en-US" dirty="0"/>
          </a:p>
        </p:txBody>
      </p:sp>
      <p:pic>
        <p:nvPicPr>
          <p:cNvPr id="4" name="Picture 3">
            <a:extLst>
              <a:ext uri="{FF2B5EF4-FFF2-40B4-BE49-F238E27FC236}">
                <a16:creationId xmlns:a16="http://schemas.microsoft.com/office/drawing/2014/main" id="{3DC42721-97D7-6F43-B8A6-8EB6E48C6D9F}"/>
              </a:ext>
            </a:extLst>
          </p:cNvPr>
          <p:cNvPicPr>
            <a:picLocks noChangeAspect="1"/>
          </p:cNvPicPr>
          <p:nvPr/>
        </p:nvPicPr>
        <p:blipFill>
          <a:blip r:embed="rId2"/>
          <a:stretch>
            <a:fillRect/>
          </a:stretch>
        </p:blipFill>
        <p:spPr>
          <a:xfrm>
            <a:off x="5946954" y="1825625"/>
            <a:ext cx="3619740" cy="4028420"/>
          </a:xfrm>
          <a:prstGeom prst="rect">
            <a:avLst/>
          </a:prstGeom>
        </p:spPr>
      </p:pic>
      <p:sp>
        <p:nvSpPr>
          <p:cNvPr id="5" name="TextBox 4">
            <a:extLst>
              <a:ext uri="{FF2B5EF4-FFF2-40B4-BE49-F238E27FC236}">
                <a16:creationId xmlns:a16="http://schemas.microsoft.com/office/drawing/2014/main" id="{5C1EF9CC-8F42-484B-88F8-66520282EBC3}"/>
              </a:ext>
            </a:extLst>
          </p:cNvPr>
          <p:cNvSpPr txBox="1"/>
          <p:nvPr/>
        </p:nvSpPr>
        <p:spPr>
          <a:xfrm>
            <a:off x="5946954" y="5859031"/>
            <a:ext cx="5383368" cy="400110"/>
          </a:xfrm>
          <a:prstGeom prst="rect">
            <a:avLst/>
          </a:prstGeom>
          <a:noFill/>
        </p:spPr>
        <p:txBody>
          <a:bodyPr wrap="square" rtlCol="0">
            <a:spAutoFit/>
          </a:bodyPr>
          <a:lstStyle/>
          <a:p>
            <a:r>
              <a:rPr lang="en-US" sz="2000" dirty="0" err="1">
                <a:solidFill>
                  <a:srgbClr val="FFC000"/>
                </a:solidFill>
                <a:latin typeface="SF Pro Display Light" pitchFamily="2" charset="0"/>
                <a:ea typeface="SF Pro Display Light" pitchFamily="2" charset="0"/>
              </a:rPr>
              <a:t>dbSNP</a:t>
            </a:r>
            <a:r>
              <a:rPr lang="en-US" sz="2000" dirty="0">
                <a:solidFill>
                  <a:srgbClr val="FFC000"/>
                </a:solidFill>
                <a:latin typeface="SF Pro Display Light" pitchFamily="2" charset="0"/>
                <a:ea typeface="SF Pro Display Light" pitchFamily="2" charset="0"/>
              </a:rPr>
              <a:t> 135</a:t>
            </a:r>
          </a:p>
        </p:txBody>
      </p:sp>
    </p:spTree>
    <p:extLst>
      <p:ext uri="{BB962C8B-B14F-4D97-AF65-F5344CB8AC3E}">
        <p14:creationId xmlns:p14="http://schemas.microsoft.com/office/powerpoint/2010/main" val="27536976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E0E79F-1222-F64A-83B3-AFA8557A566B}"/>
              </a:ext>
            </a:extLst>
          </p:cNvPr>
          <p:cNvPicPr>
            <a:picLocks noChangeAspect="1"/>
          </p:cNvPicPr>
          <p:nvPr/>
        </p:nvPicPr>
        <p:blipFill>
          <a:blip r:embed="rId2"/>
          <a:stretch>
            <a:fillRect/>
          </a:stretch>
        </p:blipFill>
        <p:spPr>
          <a:xfrm>
            <a:off x="465841" y="94891"/>
            <a:ext cx="11197071" cy="6630765"/>
          </a:xfrm>
          <a:prstGeom prst="rect">
            <a:avLst/>
          </a:prstGeom>
        </p:spPr>
      </p:pic>
    </p:spTree>
    <p:extLst>
      <p:ext uri="{BB962C8B-B14F-4D97-AF65-F5344CB8AC3E}">
        <p14:creationId xmlns:p14="http://schemas.microsoft.com/office/powerpoint/2010/main" val="24876429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98C03-85B8-B54B-BD19-3FCD738508A7}"/>
              </a:ext>
            </a:extLst>
          </p:cNvPr>
          <p:cNvSpPr>
            <a:spLocks noGrp="1"/>
          </p:cNvSpPr>
          <p:nvPr>
            <p:ph type="title"/>
          </p:nvPr>
        </p:nvSpPr>
        <p:spPr/>
        <p:txBody>
          <a:bodyPr>
            <a:normAutofit fontScale="90000"/>
          </a:bodyPr>
          <a:lstStyle/>
          <a:p>
            <a:r>
              <a:rPr lang="en-US" dirty="0"/>
              <a:t>Examples of databases and tools for annotating single variants</a:t>
            </a:r>
            <a:br>
              <a:rPr lang="en-US" dirty="0"/>
            </a:br>
            <a:endParaRPr lang="en-US" dirty="0"/>
          </a:p>
        </p:txBody>
      </p:sp>
      <p:sp>
        <p:nvSpPr>
          <p:cNvPr id="3" name="Content Placeholder 2">
            <a:extLst>
              <a:ext uri="{FF2B5EF4-FFF2-40B4-BE49-F238E27FC236}">
                <a16:creationId xmlns:a16="http://schemas.microsoft.com/office/drawing/2014/main" id="{107C2D8B-C1DD-5547-8FFE-CC8FB57A4E8F}"/>
              </a:ext>
            </a:extLst>
          </p:cNvPr>
          <p:cNvSpPr>
            <a:spLocks noGrp="1"/>
          </p:cNvSpPr>
          <p:nvPr>
            <p:ph idx="1"/>
          </p:nvPr>
        </p:nvSpPr>
        <p:spPr/>
        <p:txBody>
          <a:bodyPr/>
          <a:lstStyle/>
          <a:p>
            <a:pPr lvl="1"/>
            <a:r>
              <a:rPr lang="en-US" dirty="0" err="1"/>
              <a:t>dbSNP</a:t>
            </a:r>
            <a:endParaRPr lang="en-US" dirty="0"/>
          </a:p>
          <a:p>
            <a:pPr lvl="1"/>
            <a:r>
              <a:rPr lang="en-US" dirty="0" err="1"/>
              <a:t>gnomAD</a:t>
            </a:r>
            <a:endParaRPr lang="en-US" dirty="0"/>
          </a:p>
          <a:p>
            <a:pPr lvl="1"/>
            <a:r>
              <a:rPr lang="en-US" dirty="0"/>
              <a:t>genome browser(s)</a:t>
            </a:r>
          </a:p>
          <a:p>
            <a:pPr lvl="1"/>
            <a:r>
              <a:rPr lang="en-US" dirty="0"/>
              <a:t>VEP (Variant Effect Predictor)</a:t>
            </a:r>
          </a:p>
          <a:p>
            <a:pPr lvl="1"/>
            <a:r>
              <a:rPr lang="en-US" dirty="0"/>
              <a:t>ANNOVAR</a:t>
            </a:r>
          </a:p>
        </p:txBody>
      </p:sp>
    </p:spTree>
    <p:extLst>
      <p:ext uri="{BB962C8B-B14F-4D97-AF65-F5344CB8AC3E}">
        <p14:creationId xmlns:p14="http://schemas.microsoft.com/office/powerpoint/2010/main" val="34645302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0F141-76AA-054B-BF2D-A16F460F7945}"/>
              </a:ext>
            </a:extLst>
          </p:cNvPr>
          <p:cNvSpPr>
            <a:spLocks noGrp="1"/>
          </p:cNvSpPr>
          <p:nvPr>
            <p:ph type="title"/>
          </p:nvPr>
        </p:nvSpPr>
        <p:spPr>
          <a:xfrm>
            <a:off x="4502453" y="2103437"/>
            <a:ext cx="10515600" cy="1325563"/>
          </a:xfrm>
        </p:spPr>
        <p:txBody>
          <a:bodyPr>
            <a:normAutofit fontScale="90000"/>
          </a:bodyPr>
          <a:lstStyle/>
          <a:p>
            <a:r>
              <a:rPr lang="en-US" dirty="0">
                <a:sym typeface="Wingdings" pitchFamily="2" charset="2"/>
              </a:rPr>
              <a:t> </a:t>
            </a:r>
            <a:r>
              <a:rPr lang="en-US" dirty="0" err="1"/>
              <a:t>dbSNP</a:t>
            </a:r>
            <a:br>
              <a:rPr lang="en-US" dirty="0"/>
            </a:br>
            <a:br>
              <a:rPr lang="en-US" dirty="0"/>
            </a:br>
            <a:r>
              <a:rPr lang="en-US" dirty="0" err="1"/>
              <a:t>gnomAD</a:t>
            </a:r>
            <a:r>
              <a:rPr lang="en-US" dirty="0"/>
              <a:t> </a:t>
            </a:r>
            <a:r>
              <a:rPr lang="en-US" dirty="0">
                <a:sym typeface="Wingdings" pitchFamily="2" charset="2"/>
              </a:rPr>
              <a:t></a:t>
            </a:r>
            <a:endParaRPr lang="en-US" dirty="0"/>
          </a:p>
        </p:txBody>
      </p:sp>
      <p:pic>
        <p:nvPicPr>
          <p:cNvPr id="4" name="Content Placeholder 3">
            <a:extLst>
              <a:ext uri="{FF2B5EF4-FFF2-40B4-BE49-F238E27FC236}">
                <a16:creationId xmlns:a16="http://schemas.microsoft.com/office/drawing/2014/main" id="{3EDC83D4-E731-2746-AD07-AE22B22446C0}"/>
              </a:ext>
            </a:extLst>
          </p:cNvPr>
          <p:cNvPicPr>
            <a:picLocks noGrp="1" noChangeAspect="1"/>
          </p:cNvPicPr>
          <p:nvPr>
            <p:ph idx="1"/>
          </p:nvPr>
        </p:nvPicPr>
        <p:blipFill>
          <a:blip r:embed="rId3"/>
          <a:stretch>
            <a:fillRect/>
          </a:stretch>
        </p:blipFill>
        <p:spPr>
          <a:xfrm>
            <a:off x="433731" y="619125"/>
            <a:ext cx="3706469" cy="6114370"/>
          </a:xfrm>
          <a:prstGeom prst="rect">
            <a:avLst/>
          </a:prstGeom>
        </p:spPr>
      </p:pic>
      <p:pic>
        <p:nvPicPr>
          <p:cNvPr id="5" name="Picture 4">
            <a:extLst>
              <a:ext uri="{FF2B5EF4-FFF2-40B4-BE49-F238E27FC236}">
                <a16:creationId xmlns:a16="http://schemas.microsoft.com/office/drawing/2014/main" id="{D0176583-1F5C-1846-8FFE-B2065B03172E}"/>
              </a:ext>
            </a:extLst>
          </p:cNvPr>
          <p:cNvPicPr>
            <a:picLocks noChangeAspect="1"/>
          </p:cNvPicPr>
          <p:nvPr/>
        </p:nvPicPr>
        <p:blipFill>
          <a:blip r:embed="rId4"/>
          <a:stretch>
            <a:fillRect/>
          </a:stretch>
        </p:blipFill>
        <p:spPr>
          <a:xfrm>
            <a:off x="7505701" y="619125"/>
            <a:ext cx="4509104" cy="6114371"/>
          </a:xfrm>
          <a:prstGeom prst="rect">
            <a:avLst/>
          </a:prstGeom>
        </p:spPr>
      </p:pic>
      <p:sp>
        <p:nvSpPr>
          <p:cNvPr id="6" name="Rectangle 5">
            <a:extLst>
              <a:ext uri="{FF2B5EF4-FFF2-40B4-BE49-F238E27FC236}">
                <a16:creationId xmlns:a16="http://schemas.microsoft.com/office/drawing/2014/main" id="{6859A787-8446-4843-BD2A-DFB8C0FAFB58}"/>
              </a:ext>
            </a:extLst>
          </p:cNvPr>
          <p:cNvSpPr/>
          <p:nvPr/>
        </p:nvSpPr>
        <p:spPr>
          <a:xfrm>
            <a:off x="4140200" y="2396886"/>
            <a:ext cx="3132076" cy="338554"/>
          </a:xfrm>
          <a:prstGeom prst="rect">
            <a:avLst/>
          </a:prstGeom>
        </p:spPr>
        <p:txBody>
          <a:bodyPr wrap="none">
            <a:spAutoFit/>
          </a:bodyPr>
          <a:lstStyle/>
          <a:p>
            <a:r>
              <a:rPr lang="en-US" sz="1600" dirty="0"/>
              <a:t>https://</a:t>
            </a:r>
            <a:r>
              <a:rPr lang="en-US" sz="1600" dirty="0" err="1"/>
              <a:t>www.ncbi.nlm.nih.gov</a:t>
            </a:r>
            <a:r>
              <a:rPr lang="en-US" sz="1600" dirty="0"/>
              <a:t>/</a:t>
            </a:r>
            <a:r>
              <a:rPr lang="en-US" sz="1600" dirty="0" err="1"/>
              <a:t>snp</a:t>
            </a:r>
            <a:r>
              <a:rPr lang="en-US" sz="1600" dirty="0"/>
              <a:t>/</a:t>
            </a:r>
          </a:p>
        </p:txBody>
      </p:sp>
      <p:sp>
        <p:nvSpPr>
          <p:cNvPr id="7" name="Rectangle 6">
            <a:extLst>
              <a:ext uri="{FF2B5EF4-FFF2-40B4-BE49-F238E27FC236}">
                <a16:creationId xmlns:a16="http://schemas.microsoft.com/office/drawing/2014/main" id="{EBFE06C2-DC8D-7348-9FBA-2B51D31EA733}"/>
              </a:ext>
            </a:extLst>
          </p:cNvPr>
          <p:cNvSpPr/>
          <p:nvPr/>
        </p:nvSpPr>
        <p:spPr>
          <a:xfrm>
            <a:off x="4210989" y="3507033"/>
            <a:ext cx="3061287" cy="338554"/>
          </a:xfrm>
          <a:prstGeom prst="rect">
            <a:avLst/>
          </a:prstGeom>
        </p:spPr>
        <p:txBody>
          <a:bodyPr wrap="none">
            <a:spAutoFit/>
          </a:bodyPr>
          <a:lstStyle/>
          <a:p>
            <a:r>
              <a:rPr lang="en-US" sz="1600" dirty="0"/>
              <a:t>https://</a:t>
            </a:r>
            <a:r>
              <a:rPr lang="en-US" sz="1600" dirty="0" err="1"/>
              <a:t>gnomad.broadinstitute.org</a:t>
            </a:r>
            <a:endParaRPr lang="en-US" sz="1600" dirty="0"/>
          </a:p>
        </p:txBody>
      </p:sp>
    </p:spTree>
    <p:extLst>
      <p:ext uri="{BB962C8B-B14F-4D97-AF65-F5344CB8AC3E}">
        <p14:creationId xmlns:p14="http://schemas.microsoft.com/office/powerpoint/2010/main" val="236672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A5665-D3F2-5D40-AFDE-40A86E1C3919}"/>
              </a:ext>
            </a:extLst>
          </p:cNvPr>
          <p:cNvSpPr>
            <a:spLocks noGrp="1"/>
          </p:cNvSpPr>
          <p:nvPr>
            <p:ph type="title"/>
          </p:nvPr>
        </p:nvSpPr>
        <p:spPr/>
        <p:txBody>
          <a:bodyPr/>
          <a:lstStyle/>
          <a:p>
            <a:r>
              <a:rPr lang="en-US" dirty="0"/>
              <a:t>Agenda for second half of HUGEN 2073</a:t>
            </a:r>
          </a:p>
        </p:txBody>
      </p:sp>
      <p:sp>
        <p:nvSpPr>
          <p:cNvPr id="3" name="Content Placeholder 2">
            <a:extLst>
              <a:ext uri="{FF2B5EF4-FFF2-40B4-BE49-F238E27FC236}">
                <a16:creationId xmlns:a16="http://schemas.microsoft.com/office/drawing/2014/main" id="{163C94CC-691D-9D42-8947-B5B29B6BE253}"/>
              </a:ext>
            </a:extLst>
          </p:cNvPr>
          <p:cNvSpPr>
            <a:spLocks noGrp="1"/>
          </p:cNvSpPr>
          <p:nvPr>
            <p:ph idx="1"/>
          </p:nvPr>
        </p:nvSpPr>
        <p:spPr/>
        <p:txBody>
          <a:bodyPr/>
          <a:lstStyle/>
          <a:p>
            <a:r>
              <a:rPr lang="en-US" dirty="0"/>
              <a:t>Identify important repositories of information relevant to genetic and genomic research questions and describe the available data contained therein. </a:t>
            </a:r>
          </a:p>
          <a:p>
            <a:r>
              <a:rPr lang="en-US" dirty="0"/>
              <a:t>Annotate genes, genetic variation and genomic regions with information from such repositories using local, computational cluster and web-based software interfaces. </a:t>
            </a:r>
          </a:p>
          <a:p>
            <a:pPr lvl="1"/>
            <a:endParaRPr lang="en-US" dirty="0"/>
          </a:p>
        </p:txBody>
      </p:sp>
    </p:spTree>
    <p:extLst>
      <p:ext uri="{BB962C8B-B14F-4D97-AF65-F5344CB8AC3E}">
        <p14:creationId xmlns:p14="http://schemas.microsoft.com/office/powerpoint/2010/main" val="1575008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3B0C6-37D1-6753-260E-722EF94B9411}"/>
              </a:ext>
            </a:extLst>
          </p:cNvPr>
          <p:cNvSpPr>
            <a:spLocks noGrp="1"/>
          </p:cNvSpPr>
          <p:nvPr>
            <p:ph type="title"/>
          </p:nvPr>
        </p:nvSpPr>
        <p:spPr/>
        <p:txBody>
          <a:bodyPr/>
          <a:lstStyle/>
          <a:p>
            <a:r>
              <a:rPr lang="en-US" dirty="0"/>
              <a:t>TOPMED</a:t>
            </a:r>
          </a:p>
        </p:txBody>
      </p:sp>
      <p:pic>
        <p:nvPicPr>
          <p:cNvPr id="1026" name="Picture 2" descr="Fig. 1">
            <a:extLst>
              <a:ext uri="{FF2B5EF4-FFF2-40B4-BE49-F238E27FC236}">
                <a16:creationId xmlns:a16="http://schemas.microsoft.com/office/drawing/2014/main" id="{2FE7F3D1-921B-17CD-3C00-EDA58052F32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64004" y="1278143"/>
            <a:ext cx="8521700" cy="5421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9401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EF636-12C6-234D-9CBF-F71A644739C9}"/>
              </a:ext>
            </a:extLst>
          </p:cNvPr>
          <p:cNvSpPr>
            <a:spLocks noGrp="1"/>
          </p:cNvSpPr>
          <p:nvPr>
            <p:ph type="title"/>
          </p:nvPr>
        </p:nvSpPr>
        <p:spPr>
          <a:xfrm>
            <a:off x="838200" y="-297657"/>
            <a:ext cx="10515600" cy="1325563"/>
          </a:xfrm>
        </p:spPr>
        <p:txBody>
          <a:bodyPr/>
          <a:lstStyle/>
          <a:p>
            <a:r>
              <a:rPr lang="en-US" dirty="0"/>
              <a:t>UCSC Genome Browser</a:t>
            </a:r>
          </a:p>
        </p:txBody>
      </p:sp>
      <p:pic>
        <p:nvPicPr>
          <p:cNvPr id="4" name="Content Placeholder 3">
            <a:extLst>
              <a:ext uri="{FF2B5EF4-FFF2-40B4-BE49-F238E27FC236}">
                <a16:creationId xmlns:a16="http://schemas.microsoft.com/office/drawing/2014/main" id="{403F2E89-C847-E948-A1E3-80D11CFB6CA8}"/>
              </a:ext>
            </a:extLst>
          </p:cNvPr>
          <p:cNvPicPr>
            <a:picLocks noGrp="1" noChangeAspect="1"/>
          </p:cNvPicPr>
          <p:nvPr>
            <p:ph idx="1"/>
          </p:nvPr>
        </p:nvPicPr>
        <p:blipFill>
          <a:blip r:embed="rId3"/>
          <a:stretch>
            <a:fillRect/>
          </a:stretch>
        </p:blipFill>
        <p:spPr>
          <a:xfrm>
            <a:off x="127000" y="1735536"/>
            <a:ext cx="5520378" cy="4985939"/>
          </a:xfrm>
          <a:prstGeom prst="rect">
            <a:avLst/>
          </a:prstGeom>
        </p:spPr>
      </p:pic>
      <p:sp>
        <p:nvSpPr>
          <p:cNvPr id="6" name="Title 1">
            <a:extLst>
              <a:ext uri="{FF2B5EF4-FFF2-40B4-BE49-F238E27FC236}">
                <a16:creationId xmlns:a16="http://schemas.microsoft.com/office/drawing/2014/main" id="{396E8B9E-97BA-7F41-8D2F-B263D9349283}"/>
              </a:ext>
            </a:extLst>
          </p:cNvPr>
          <p:cNvSpPr txBox="1">
            <a:spLocks/>
          </p:cNvSpPr>
          <p:nvPr/>
        </p:nvSpPr>
        <p:spPr>
          <a:xfrm>
            <a:off x="1181100" y="1027906"/>
            <a:ext cx="10515600" cy="4996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rgbClr val="FFC000"/>
                </a:solidFill>
                <a:latin typeface="SF Pro Display Light" pitchFamily="2" charset="0"/>
                <a:ea typeface="SF Pro Display Light" pitchFamily="2" charset="0"/>
                <a:cs typeface="+mj-cs"/>
              </a:defRPr>
            </a:lvl1pPr>
          </a:lstStyle>
          <a:p>
            <a:r>
              <a:rPr lang="en-US" sz="2500" dirty="0"/>
              <a:t>You will learn to extract underlying data and to add your own tracks.</a:t>
            </a:r>
          </a:p>
        </p:txBody>
      </p:sp>
      <p:pic>
        <p:nvPicPr>
          <p:cNvPr id="7" name="Picture 6">
            <a:extLst>
              <a:ext uri="{FF2B5EF4-FFF2-40B4-BE49-F238E27FC236}">
                <a16:creationId xmlns:a16="http://schemas.microsoft.com/office/drawing/2014/main" id="{A516CA4A-599B-3B44-B89E-AAA47ADBA2CA}"/>
              </a:ext>
            </a:extLst>
          </p:cNvPr>
          <p:cNvPicPr>
            <a:picLocks noChangeAspect="1"/>
          </p:cNvPicPr>
          <p:nvPr/>
        </p:nvPicPr>
        <p:blipFill>
          <a:blip r:embed="rId4"/>
          <a:stretch>
            <a:fillRect/>
          </a:stretch>
        </p:blipFill>
        <p:spPr>
          <a:xfrm>
            <a:off x="5844829" y="1723884"/>
            <a:ext cx="2737543" cy="5009244"/>
          </a:xfrm>
          <a:prstGeom prst="rect">
            <a:avLst/>
          </a:prstGeom>
        </p:spPr>
      </p:pic>
      <p:pic>
        <p:nvPicPr>
          <p:cNvPr id="8" name="Picture 7">
            <a:extLst>
              <a:ext uri="{FF2B5EF4-FFF2-40B4-BE49-F238E27FC236}">
                <a16:creationId xmlns:a16="http://schemas.microsoft.com/office/drawing/2014/main" id="{24065E02-588B-D640-9D5E-9E259FC01D77}"/>
              </a:ext>
            </a:extLst>
          </p:cNvPr>
          <p:cNvPicPr>
            <a:picLocks noChangeAspect="1"/>
          </p:cNvPicPr>
          <p:nvPr/>
        </p:nvPicPr>
        <p:blipFill>
          <a:blip r:embed="rId5"/>
          <a:stretch>
            <a:fillRect/>
          </a:stretch>
        </p:blipFill>
        <p:spPr>
          <a:xfrm>
            <a:off x="8779825" y="1712229"/>
            <a:ext cx="3330168" cy="5009245"/>
          </a:xfrm>
          <a:prstGeom prst="rect">
            <a:avLst/>
          </a:prstGeom>
        </p:spPr>
      </p:pic>
    </p:spTree>
    <p:extLst>
      <p:ext uri="{BB962C8B-B14F-4D97-AF65-F5344CB8AC3E}">
        <p14:creationId xmlns:p14="http://schemas.microsoft.com/office/powerpoint/2010/main" val="3502048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3EED1-4A00-8246-BF59-9792ABD85994}"/>
              </a:ext>
            </a:extLst>
          </p:cNvPr>
          <p:cNvSpPr>
            <a:spLocks noGrp="1"/>
          </p:cNvSpPr>
          <p:nvPr>
            <p:ph type="title"/>
          </p:nvPr>
        </p:nvSpPr>
        <p:spPr/>
        <p:txBody>
          <a:bodyPr/>
          <a:lstStyle/>
          <a:p>
            <a:r>
              <a:rPr lang="en-US" dirty="0"/>
              <a:t>More variant-level information</a:t>
            </a:r>
          </a:p>
        </p:txBody>
      </p:sp>
      <p:sp>
        <p:nvSpPr>
          <p:cNvPr id="3" name="Content Placeholder 2">
            <a:extLst>
              <a:ext uri="{FF2B5EF4-FFF2-40B4-BE49-F238E27FC236}">
                <a16:creationId xmlns:a16="http://schemas.microsoft.com/office/drawing/2014/main" id="{BEB7942A-814D-4542-BBB0-C7F7E86553A8}"/>
              </a:ext>
            </a:extLst>
          </p:cNvPr>
          <p:cNvSpPr>
            <a:spLocks noGrp="1"/>
          </p:cNvSpPr>
          <p:nvPr>
            <p:ph idx="1"/>
          </p:nvPr>
        </p:nvSpPr>
        <p:spPr/>
        <p:txBody>
          <a:bodyPr>
            <a:normAutofit fontScale="70000" lnSpcReduction="20000"/>
          </a:bodyPr>
          <a:lstStyle/>
          <a:p>
            <a:r>
              <a:rPr lang="en-US" dirty="0"/>
              <a:t>Known phenotype associations</a:t>
            </a:r>
          </a:p>
          <a:p>
            <a:pPr lvl="1"/>
            <a:r>
              <a:rPr lang="en-US" dirty="0"/>
              <a:t>OMIM (Online Mendelian Inheritance in Man)</a:t>
            </a:r>
          </a:p>
          <a:p>
            <a:pPr lvl="1"/>
            <a:r>
              <a:rPr lang="en-US" dirty="0"/>
              <a:t>GWAS Catalog</a:t>
            </a:r>
          </a:p>
          <a:p>
            <a:pPr lvl="1"/>
            <a:r>
              <a:rPr lang="en-US" dirty="0" err="1"/>
              <a:t>PheWeb</a:t>
            </a:r>
            <a:endParaRPr lang="en-US" dirty="0"/>
          </a:p>
          <a:p>
            <a:pPr lvl="1"/>
            <a:r>
              <a:rPr lang="en-US" dirty="0"/>
              <a:t>More</a:t>
            </a:r>
          </a:p>
          <a:p>
            <a:endParaRPr lang="en-US" dirty="0"/>
          </a:p>
          <a:p>
            <a:r>
              <a:rPr lang="en-US" dirty="0"/>
              <a:t>LD</a:t>
            </a:r>
          </a:p>
          <a:p>
            <a:pPr lvl="1"/>
            <a:r>
              <a:rPr lang="en-US" dirty="0"/>
              <a:t>TOPMED</a:t>
            </a:r>
          </a:p>
          <a:p>
            <a:pPr lvl="1"/>
            <a:r>
              <a:rPr lang="en-US" dirty="0"/>
              <a:t>1000 Genomes Project</a:t>
            </a:r>
          </a:p>
          <a:p>
            <a:pPr lvl="1"/>
            <a:r>
              <a:rPr lang="en-US" dirty="0"/>
              <a:t>More</a:t>
            </a:r>
          </a:p>
          <a:p>
            <a:endParaRPr lang="en-US" i="1" dirty="0"/>
          </a:p>
          <a:p>
            <a:r>
              <a:rPr lang="en-US" dirty="0"/>
              <a:t>Other, including predicted effects</a:t>
            </a:r>
          </a:p>
          <a:p>
            <a:pPr lvl="1"/>
            <a:r>
              <a:rPr lang="en-US" dirty="0"/>
              <a:t>SIFT (conservation score)</a:t>
            </a:r>
          </a:p>
          <a:p>
            <a:pPr lvl="1"/>
            <a:r>
              <a:rPr lang="en-US" dirty="0" err="1"/>
              <a:t>PolyPhen</a:t>
            </a:r>
            <a:r>
              <a:rPr lang="en-US" dirty="0"/>
              <a:t> (non-synonymous SNP deleteriousness score)</a:t>
            </a:r>
          </a:p>
          <a:p>
            <a:pPr lvl="1"/>
            <a:r>
              <a:rPr lang="en-US" dirty="0"/>
              <a:t>CADD (a composite deleteriousness score)</a:t>
            </a:r>
          </a:p>
        </p:txBody>
      </p:sp>
    </p:spTree>
    <p:extLst>
      <p:ext uri="{BB962C8B-B14F-4D97-AF65-F5344CB8AC3E}">
        <p14:creationId xmlns:p14="http://schemas.microsoft.com/office/powerpoint/2010/main" val="820447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52024-FF7F-C145-A6C7-ADDCE80D2738}"/>
              </a:ext>
            </a:extLst>
          </p:cNvPr>
          <p:cNvSpPr>
            <a:spLocks noGrp="1"/>
          </p:cNvSpPr>
          <p:nvPr>
            <p:ph type="title"/>
          </p:nvPr>
        </p:nvSpPr>
        <p:spPr/>
        <p:txBody>
          <a:bodyPr/>
          <a:lstStyle/>
          <a:p>
            <a:r>
              <a:rPr lang="en-US" dirty="0"/>
              <a:t>OMIM</a:t>
            </a:r>
          </a:p>
        </p:txBody>
      </p:sp>
      <p:pic>
        <p:nvPicPr>
          <p:cNvPr id="4" name="Content Placeholder 3">
            <a:extLst>
              <a:ext uri="{FF2B5EF4-FFF2-40B4-BE49-F238E27FC236}">
                <a16:creationId xmlns:a16="http://schemas.microsoft.com/office/drawing/2014/main" id="{2A00F380-50E3-964C-A13C-A78692A78F46}"/>
              </a:ext>
            </a:extLst>
          </p:cNvPr>
          <p:cNvPicPr>
            <a:picLocks noGrp="1" noChangeAspect="1"/>
          </p:cNvPicPr>
          <p:nvPr>
            <p:ph idx="1"/>
          </p:nvPr>
        </p:nvPicPr>
        <p:blipFill>
          <a:blip r:embed="rId3"/>
          <a:stretch>
            <a:fillRect/>
          </a:stretch>
        </p:blipFill>
        <p:spPr>
          <a:xfrm>
            <a:off x="1227162" y="1465872"/>
            <a:ext cx="4276595" cy="5027003"/>
          </a:xfrm>
          <a:prstGeom prst="rect">
            <a:avLst/>
          </a:prstGeom>
        </p:spPr>
      </p:pic>
      <p:pic>
        <p:nvPicPr>
          <p:cNvPr id="5" name="Picture 4">
            <a:extLst>
              <a:ext uri="{FF2B5EF4-FFF2-40B4-BE49-F238E27FC236}">
                <a16:creationId xmlns:a16="http://schemas.microsoft.com/office/drawing/2014/main" id="{CACF1E51-3EAE-0448-A018-45AEA38F894E}"/>
              </a:ext>
            </a:extLst>
          </p:cNvPr>
          <p:cNvPicPr>
            <a:picLocks noChangeAspect="1"/>
          </p:cNvPicPr>
          <p:nvPr/>
        </p:nvPicPr>
        <p:blipFill>
          <a:blip r:embed="rId4"/>
          <a:stretch>
            <a:fillRect/>
          </a:stretch>
        </p:blipFill>
        <p:spPr>
          <a:xfrm>
            <a:off x="6511451" y="730036"/>
            <a:ext cx="4276595" cy="5762839"/>
          </a:xfrm>
          <a:prstGeom prst="rect">
            <a:avLst/>
          </a:prstGeom>
        </p:spPr>
      </p:pic>
      <p:sp>
        <p:nvSpPr>
          <p:cNvPr id="6" name="Rectangle 5">
            <a:extLst>
              <a:ext uri="{FF2B5EF4-FFF2-40B4-BE49-F238E27FC236}">
                <a16:creationId xmlns:a16="http://schemas.microsoft.com/office/drawing/2014/main" id="{CEC3CDE1-FB5E-D848-885B-AD3CF251C3C6}"/>
              </a:ext>
            </a:extLst>
          </p:cNvPr>
          <p:cNvSpPr/>
          <p:nvPr/>
        </p:nvSpPr>
        <p:spPr>
          <a:xfrm>
            <a:off x="2586258" y="932934"/>
            <a:ext cx="1812484" cy="369332"/>
          </a:xfrm>
          <a:prstGeom prst="rect">
            <a:avLst/>
          </a:prstGeom>
        </p:spPr>
        <p:txBody>
          <a:bodyPr wrap="none">
            <a:spAutoFit/>
          </a:bodyPr>
          <a:lstStyle/>
          <a:p>
            <a:r>
              <a:rPr lang="en-US" dirty="0"/>
              <a:t>https://</a:t>
            </a:r>
            <a:r>
              <a:rPr lang="en-US" dirty="0" err="1"/>
              <a:t>omim.org</a:t>
            </a:r>
            <a:endParaRPr lang="en-US" dirty="0"/>
          </a:p>
        </p:txBody>
      </p:sp>
    </p:spTree>
    <p:extLst>
      <p:ext uri="{BB962C8B-B14F-4D97-AF65-F5344CB8AC3E}">
        <p14:creationId xmlns:p14="http://schemas.microsoft.com/office/powerpoint/2010/main" val="4783314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B9687-BB22-4049-8799-6EC142D631CC}"/>
              </a:ext>
            </a:extLst>
          </p:cNvPr>
          <p:cNvSpPr>
            <a:spLocks noGrp="1"/>
          </p:cNvSpPr>
          <p:nvPr>
            <p:ph type="title"/>
          </p:nvPr>
        </p:nvSpPr>
        <p:spPr/>
        <p:txBody>
          <a:bodyPr/>
          <a:lstStyle/>
          <a:p>
            <a:r>
              <a:rPr lang="en-US" dirty="0"/>
              <a:t>GWAS Catalog</a:t>
            </a:r>
          </a:p>
        </p:txBody>
      </p:sp>
      <p:pic>
        <p:nvPicPr>
          <p:cNvPr id="4" name="Content Placeholder 3">
            <a:extLst>
              <a:ext uri="{FF2B5EF4-FFF2-40B4-BE49-F238E27FC236}">
                <a16:creationId xmlns:a16="http://schemas.microsoft.com/office/drawing/2014/main" id="{2E45129E-C630-EC46-B559-9C934BC8C40E}"/>
              </a:ext>
            </a:extLst>
          </p:cNvPr>
          <p:cNvPicPr>
            <a:picLocks noGrp="1" noChangeAspect="1"/>
          </p:cNvPicPr>
          <p:nvPr>
            <p:ph idx="1"/>
          </p:nvPr>
        </p:nvPicPr>
        <p:blipFill>
          <a:blip r:embed="rId2"/>
          <a:stretch>
            <a:fillRect/>
          </a:stretch>
        </p:blipFill>
        <p:spPr>
          <a:xfrm>
            <a:off x="1333500" y="2060643"/>
            <a:ext cx="6758430" cy="4238557"/>
          </a:xfrm>
          <a:prstGeom prst="rect">
            <a:avLst/>
          </a:prstGeom>
        </p:spPr>
      </p:pic>
      <p:pic>
        <p:nvPicPr>
          <p:cNvPr id="5" name="Picture 4">
            <a:extLst>
              <a:ext uri="{FF2B5EF4-FFF2-40B4-BE49-F238E27FC236}">
                <a16:creationId xmlns:a16="http://schemas.microsoft.com/office/drawing/2014/main" id="{DF61845A-02D9-B044-9F3C-5CD6BCD726EF}"/>
              </a:ext>
            </a:extLst>
          </p:cNvPr>
          <p:cNvPicPr>
            <a:picLocks noChangeAspect="1"/>
          </p:cNvPicPr>
          <p:nvPr/>
        </p:nvPicPr>
        <p:blipFill>
          <a:blip r:embed="rId3"/>
          <a:stretch>
            <a:fillRect/>
          </a:stretch>
        </p:blipFill>
        <p:spPr>
          <a:xfrm>
            <a:off x="9383752" y="914400"/>
            <a:ext cx="1970048" cy="5384800"/>
          </a:xfrm>
          <a:prstGeom prst="rect">
            <a:avLst/>
          </a:prstGeom>
        </p:spPr>
      </p:pic>
      <p:sp>
        <p:nvSpPr>
          <p:cNvPr id="6" name="Rectangle 5">
            <a:extLst>
              <a:ext uri="{FF2B5EF4-FFF2-40B4-BE49-F238E27FC236}">
                <a16:creationId xmlns:a16="http://schemas.microsoft.com/office/drawing/2014/main" id="{954AEE32-A7A9-ED4E-9573-14559B60511F}"/>
              </a:ext>
            </a:extLst>
          </p:cNvPr>
          <p:cNvSpPr/>
          <p:nvPr/>
        </p:nvSpPr>
        <p:spPr>
          <a:xfrm>
            <a:off x="1333500" y="1506022"/>
            <a:ext cx="2935034" cy="369332"/>
          </a:xfrm>
          <a:prstGeom prst="rect">
            <a:avLst/>
          </a:prstGeom>
        </p:spPr>
        <p:txBody>
          <a:bodyPr wrap="none">
            <a:spAutoFit/>
          </a:bodyPr>
          <a:lstStyle/>
          <a:p>
            <a:r>
              <a:rPr lang="en-US" dirty="0"/>
              <a:t>https://</a:t>
            </a:r>
            <a:r>
              <a:rPr lang="en-US" dirty="0" err="1"/>
              <a:t>www.ebi.ac.uk</a:t>
            </a:r>
            <a:r>
              <a:rPr lang="en-US" dirty="0"/>
              <a:t>/</a:t>
            </a:r>
            <a:r>
              <a:rPr lang="en-US" dirty="0" err="1"/>
              <a:t>gwas</a:t>
            </a:r>
            <a:r>
              <a:rPr lang="en-US" dirty="0"/>
              <a:t>/</a:t>
            </a:r>
          </a:p>
        </p:txBody>
      </p:sp>
    </p:spTree>
    <p:extLst>
      <p:ext uri="{BB962C8B-B14F-4D97-AF65-F5344CB8AC3E}">
        <p14:creationId xmlns:p14="http://schemas.microsoft.com/office/powerpoint/2010/main" val="2146922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340AC-FBC2-0948-95B4-93C9491F143B}"/>
              </a:ext>
            </a:extLst>
          </p:cNvPr>
          <p:cNvSpPr>
            <a:spLocks noGrp="1"/>
          </p:cNvSpPr>
          <p:nvPr>
            <p:ph type="title"/>
          </p:nvPr>
        </p:nvSpPr>
        <p:spPr/>
        <p:txBody>
          <a:bodyPr/>
          <a:lstStyle/>
          <a:p>
            <a:r>
              <a:rPr lang="en-US" dirty="0"/>
              <a:t>Variant Effect Predictor (VEP)</a:t>
            </a:r>
          </a:p>
        </p:txBody>
      </p:sp>
      <p:pic>
        <p:nvPicPr>
          <p:cNvPr id="4" name="Content Placeholder 3">
            <a:extLst>
              <a:ext uri="{FF2B5EF4-FFF2-40B4-BE49-F238E27FC236}">
                <a16:creationId xmlns:a16="http://schemas.microsoft.com/office/drawing/2014/main" id="{19E26C8B-1F9F-9D43-BDDE-E59584AD86BB}"/>
              </a:ext>
            </a:extLst>
          </p:cNvPr>
          <p:cNvPicPr>
            <a:picLocks noGrp="1" noChangeAspect="1"/>
          </p:cNvPicPr>
          <p:nvPr>
            <p:ph idx="1"/>
          </p:nvPr>
        </p:nvPicPr>
        <p:blipFill>
          <a:blip r:embed="rId3"/>
          <a:stretch>
            <a:fillRect/>
          </a:stretch>
        </p:blipFill>
        <p:spPr>
          <a:xfrm>
            <a:off x="566479" y="1899736"/>
            <a:ext cx="4892505" cy="4351338"/>
          </a:xfrm>
          <a:prstGeom prst="rect">
            <a:avLst/>
          </a:prstGeom>
        </p:spPr>
      </p:pic>
      <p:pic>
        <p:nvPicPr>
          <p:cNvPr id="5" name="Picture 4">
            <a:extLst>
              <a:ext uri="{FF2B5EF4-FFF2-40B4-BE49-F238E27FC236}">
                <a16:creationId xmlns:a16="http://schemas.microsoft.com/office/drawing/2014/main" id="{3396A386-5956-1E4A-9042-6E056AFD0DD0}"/>
              </a:ext>
            </a:extLst>
          </p:cNvPr>
          <p:cNvPicPr>
            <a:picLocks noChangeAspect="1"/>
          </p:cNvPicPr>
          <p:nvPr/>
        </p:nvPicPr>
        <p:blipFill>
          <a:blip r:embed="rId4"/>
          <a:stretch>
            <a:fillRect/>
          </a:stretch>
        </p:blipFill>
        <p:spPr>
          <a:xfrm>
            <a:off x="5458984" y="1143000"/>
            <a:ext cx="6594205" cy="5864810"/>
          </a:xfrm>
          <a:prstGeom prst="rect">
            <a:avLst/>
          </a:prstGeom>
        </p:spPr>
      </p:pic>
      <p:sp>
        <p:nvSpPr>
          <p:cNvPr id="6" name="Rectangle 5">
            <a:extLst>
              <a:ext uri="{FF2B5EF4-FFF2-40B4-BE49-F238E27FC236}">
                <a16:creationId xmlns:a16="http://schemas.microsoft.com/office/drawing/2014/main" id="{0A3B0693-573B-5848-80CC-25FE1C08008F}"/>
              </a:ext>
            </a:extLst>
          </p:cNvPr>
          <p:cNvSpPr/>
          <p:nvPr/>
        </p:nvSpPr>
        <p:spPr>
          <a:xfrm>
            <a:off x="2086723" y="1506022"/>
            <a:ext cx="2379754" cy="369332"/>
          </a:xfrm>
          <a:prstGeom prst="rect">
            <a:avLst/>
          </a:prstGeom>
        </p:spPr>
        <p:txBody>
          <a:bodyPr wrap="none">
            <a:spAutoFit/>
          </a:bodyPr>
          <a:lstStyle/>
          <a:p>
            <a:r>
              <a:rPr lang="en-US" dirty="0" err="1">
                <a:latin typeface="Inconsolatazi4varl_qu" panose="02000503000000000000" pitchFamily="2" charset="0"/>
              </a:rPr>
              <a:t>ensembl.org</a:t>
            </a:r>
            <a:r>
              <a:rPr lang="en-US" dirty="0">
                <a:latin typeface="Inconsolatazi4varl_qu" panose="02000503000000000000" pitchFamily="2" charset="0"/>
              </a:rPr>
              <a:t>/Tools/VEP</a:t>
            </a:r>
          </a:p>
        </p:txBody>
      </p:sp>
    </p:spTree>
    <p:extLst>
      <p:ext uri="{BB962C8B-B14F-4D97-AF65-F5344CB8AC3E}">
        <p14:creationId xmlns:p14="http://schemas.microsoft.com/office/powerpoint/2010/main" val="36163728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A5A1A90-EE80-CD4F-8C81-60C818BFE1FC}"/>
              </a:ext>
            </a:extLst>
          </p:cNvPr>
          <p:cNvPicPr>
            <a:picLocks noChangeAspect="1"/>
          </p:cNvPicPr>
          <p:nvPr/>
        </p:nvPicPr>
        <p:blipFill>
          <a:blip r:embed="rId2"/>
          <a:stretch>
            <a:fillRect/>
          </a:stretch>
        </p:blipFill>
        <p:spPr>
          <a:xfrm>
            <a:off x="4481084" y="0"/>
            <a:ext cx="7710916" cy="6858000"/>
          </a:xfrm>
          <a:prstGeom prst="rect">
            <a:avLst/>
          </a:prstGeom>
        </p:spPr>
      </p:pic>
      <p:sp>
        <p:nvSpPr>
          <p:cNvPr id="3" name="Title 2">
            <a:extLst>
              <a:ext uri="{FF2B5EF4-FFF2-40B4-BE49-F238E27FC236}">
                <a16:creationId xmlns:a16="http://schemas.microsoft.com/office/drawing/2014/main" id="{9D64CF36-A449-BD40-8E83-55B81877F788}"/>
              </a:ext>
            </a:extLst>
          </p:cNvPr>
          <p:cNvSpPr>
            <a:spLocks noGrp="1"/>
          </p:cNvSpPr>
          <p:nvPr>
            <p:ph type="title"/>
          </p:nvPr>
        </p:nvSpPr>
        <p:spPr/>
        <p:txBody>
          <a:bodyPr/>
          <a:lstStyle/>
          <a:p>
            <a:r>
              <a:rPr lang="en-US" dirty="0"/>
              <a:t>VEP</a:t>
            </a:r>
          </a:p>
        </p:txBody>
      </p:sp>
    </p:spTree>
    <p:extLst>
      <p:ext uri="{BB962C8B-B14F-4D97-AF65-F5344CB8AC3E}">
        <p14:creationId xmlns:p14="http://schemas.microsoft.com/office/powerpoint/2010/main" val="204923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42AE427-F0D8-BA4A-AAE5-D23B5800C618}"/>
              </a:ext>
            </a:extLst>
          </p:cNvPr>
          <p:cNvPicPr>
            <a:picLocks noChangeAspect="1"/>
          </p:cNvPicPr>
          <p:nvPr/>
        </p:nvPicPr>
        <p:blipFill>
          <a:blip r:embed="rId2"/>
          <a:stretch>
            <a:fillRect/>
          </a:stretch>
        </p:blipFill>
        <p:spPr>
          <a:xfrm>
            <a:off x="4481084" y="0"/>
            <a:ext cx="7710916" cy="6858000"/>
          </a:xfrm>
          <a:prstGeom prst="rect">
            <a:avLst/>
          </a:prstGeom>
        </p:spPr>
      </p:pic>
      <p:sp>
        <p:nvSpPr>
          <p:cNvPr id="7" name="Rounded Rectangle 6"/>
          <p:cNvSpPr/>
          <p:nvPr/>
        </p:nvSpPr>
        <p:spPr>
          <a:xfrm>
            <a:off x="9551207" y="1497082"/>
            <a:ext cx="975025" cy="4520945"/>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2">
            <a:extLst>
              <a:ext uri="{FF2B5EF4-FFF2-40B4-BE49-F238E27FC236}">
                <a16:creationId xmlns:a16="http://schemas.microsoft.com/office/drawing/2014/main" id="{E9B5487E-52DD-1744-BC93-F642FB83712F}"/>
              </a:ext>
            </a:extLst>
          </p:cNvPr>
          <p:cNvSpPr>
            <a:spLocks noGrp="1"/>
          </p:cNvSpPr>
          <p:nvPr>
            <p:ph type="title"/>
          </p:nvPr>
        </p:nvSpPr>
        <p:spPr>
          <a:xfrm>
            <a:off x="838200" y="365125"/>
            <a:ext cx="10515600" cy="1325563"/>
          </a:xfrm>
        </p:spPr>
        <p:txBody>
          <a:bodyPr/>
          <a:lstStyle/>
          <a:p>
            <a:r>
              <a:rPr lang="en-US" dirty="0"/>
              <a:t>VEP</a:t>
            </a:r>
          </a:p>
        </p:txBody>
      </p:sp>
    </p:spTree>
    <p:extLst>
      <p:ext uri="{BB962C8B-B14F-4D97-AF65-F5344CB8AC3E}">
        <p14:creationId xmlns:p14="http://schemas.microsoft.com/office/powerpoint/2010/main" val="2923922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6E2E2-FBE3-6247-A61D-86A1DCA8D5A7}"/>
              </a:ext>
            </a:extLst>
          </p:cNvPr>
          <p:cNvSpPr>
            <a:spLocks noGrp="1"/>
          </p:cNvSpPr>
          <p:nvPr>
            <p:ph type="title"/>
          </p:nvPr>
        </p:nvSpPr>
        <p:spPr/>
        <p:txBody>
          <a:bodyPr/>
          <a:lstStyle/>
          <a:p>
            <a:r>
              <a:rPr lang="en-US" dirty="0"/>
              <a:t>Distribution of Sequence</a:t>
            </a:r>
          </a:p>
        </p:txBody>
      </p:sp>
      <p:sp>
        <p:nvSpPr>
          <p:cNvPr id="3" name="Content Placeholder 2">
            <a:extLst>
              <a:ext uri="{FF2B5EF4-FFF2-40B4-BE49-F238E27FC236}">
                <a16:creationId xmlns:a16="http://schemas.microsoft.com/office/drawing/2014/main" id="{1301A6EA-C696-F147-AC38-8AA45FA4F275}"/>
              </a:ext>
            </a:extLst>
          </p:cNvPr>
          <p:cNvSpPr>
            <a:spLocks noGrp="1"/>
          </p:cNvSpPr>
          <p:nvPr>
            <p:ph idx="1"/>
          </p:nvPr>
        </p:nvSpPr>
        <p:spPr>
          <a:xfrm>
            <a:off x="838200" y="1825625"/>
            <a:ext cx="8397240" cy="4351338"/>
          </a:xfrm>
        </p:spPr>
        <p:txBody>
          <a:bodyPr/>
          <a:lstStyle/>
          <a:p>
            <a:pPr marL="0" indent="0">
              <a:buNone/>
            </a:pPr>
            <a:r>
              <a:rPr lang="en-US" dirty="0"/>
              <a:t>4. Repetitive regions of the genome</a:t>
            </a:r>
          </a:p>
          <a:p>
            <a:pPr marL="0" indent="0">
              <a:buNone/>
            </a:pPr>
            <a:r>
              <a:rPr lang="en-US" dirty="0"/>
              <a:t>3. Non-coding, non-conserved, unique regions of the</a:t>
            </a:r>
            <a:br>
              <a:rPr lang="en-US" dirty="0"/>
            </a:br>
            <a:r>
              <a:rPr lang="en-US" dirty="0">
                <a:solidFill>
                  <a:schemeClr val="bg1"/>
                </a:solidFill>
              </a:rPr>
              <a:t>3. </a:t>
            </a:r>
            <a:r>
              <a:rPr lang="en-US" dirty="0"/>
              <a:t>genome</a:t>
            </a:r>
          </a:p>
          <a:p>
            <a:pPr marL="0" indent="0">
              <a:buNone/>
            </a:pPr>
            <a:r>
              <a:rPr lang="en-US" dirty="0"/>
              <a:t>2. Evolutionarily conserved or putative regulatory</a:t>
            </a:r>
            <a:br>
              <a:rPr lang="en-US" dirty="0"/>
            </a:br>
            <a:r>
              <a:rPr lang="en-US" dirty="0">
                <a:solidFill>
                  <a:schemeClr val="bg1"/>
                </a:solidFill>
              </a:rPr>
              <a:t>2. </a:t>
            </a:r>
            <a:r>
              <a:rPr lang="en-US" dirty="0"/>
              <a:t>sequences</a:t>
            </a:r>
          </a:p>
          <a:p>
            <a:pPr marL="0" indent="0">
              <a:buNone/>
            </a:pPr>
            <a:r>
              <a:rPr lang="en-US" dirty="0"/>
              <a:t>1. Coding sequences, including exons, splice sites, and</a:t>
            </a:r>
            <a:br>
              <a:rPr lang="en-US" dirty="0"/>
            </a:br>
            <a:r>
              <a:rPr lang="en-US" dirty="0">
                <a:solidFill>
                  <a:schemeClr val="bg1"/>
                </a:solidFill>
              </a:rPr>
              <a:t>1. </a:t>
            </a:r>
            <a:r>
              <a:rPr lang="en-US" dirty="0"/>
              <a:t>non-coding RNA genes</a:t>
            </a:r>
          </a:p>
        </p:txBody>
      </p:sp>
      <p:pic>
        <p:nvPicPr>
          <p:cNvPr id="4" name="Picture 3">
            <a:extLst>
              <a:ext uri="{FF2B5EF4-FFF2-40B4-BE49-F238E27FC236}">
                <a16:creationId xmlns:a16="http://schemas.microsoft.com/office/drawing/2014/main" id="{8764987A-69B0-3C41-A39C-9955E65E69EC}"/>
              </a:ext>
            </a:extLst>
          </p:cNvPr>
          <p:cNvPicPr>
            <a:picLocks noChangeAspect="1"/>
          </p:cNvPicPr>
          <p:nvPr/>
        </p:nvPicPr>
        <p:blipFill>
          <a:blip r:embed="rId2"/>
          <a:stretch>
            <a:fillRect/>
          </a:stretch>
        </p:blipFill>
        <p:spPr>
          <a:xfrm>
            <a:off x="9235440" y="0"/>
            <a:ext cx="2956560" cy="6853844"/>
          </a:xfrm>
          <a:prstGeom prst="rect">
            <a:avLst/>
          </a:prstGeom>
        </p:spPr>
      </p:pic>
      <p:sp>
        <p:nvSpPr>
          <p:cNvPr id="5" name="TextBox 4">
            <a:extLst>
              <a:ext uri="{FF2B5EF4-FFF2-40B4-BE49-F238E27FC236}">
                <a16:creationId xmlns:a16="http://schemas.microsoft.com/office/drawing/2014/main" id="{C19087E5-2D36-7545-BE46-0D38FEB8D26B}"/>
              </a:ext>
            </a:extLst>
          </p:cNvPr>
          <p:cNvSpPr txBox="1"/>
          <p:nvPr/>
        </p:nvSpPr>
        <p:spPr>
          <a:xfrm>
            <a:off x="0" y="6453734"/>
            <a:ext cx="5383368" cy="400110"/>
          </a:xfrm>
          <a:prstGeom prst="rect">
            <a:avLst/>
          </a:prstGeom>
          <a:noFill/>
        </p:spPr>
        <p:txBody>
          <a:bodyPr wrap="square" rtlCol="0">
            <a:spAutoFit/>
          </a:bodyPr>
          <a:lstStyle/>
          <a:p>
            <a:r>
              <a:rPr lang="en-US" sz="2000" dirty="0" err="1">
                <a:solidFill>
                  <a:srgbClr val="FFC000"/>
                </a:solidFill>
                <a:latin typeface="SF Pro Display Light" pitchFamily="2" charset="0"/>
                <a:ea typeface="SF Pro Display Light" pitchFamily="2" charset="0"/>
              </a:rPr>
              <a:t>Koboldt</a:t>
            </a:r>
            <a:r>
              <a:rPr lang="en-US" sz="2000" dirty="0">
                <a:solidFill>
                  <a:srgbClr val="FFC000"/>
                </a:solidFill>
                <a:latin typeface="SF Pro Display Light" pitchFamily="2" charset="0"/>
                <a:ea typeface="SF Pro Display Light" pitchFamily="2" charset="0"/>
              </a:rPr>
              <a:t>. </a:t>
            </a:r>
            <a:r>
              <a:rPr lang="en-US" sz="2000" dirty="0" err="1">
                <a:solidFill>
                  <a:srgbClr val="FFC000"/>
                </a:solidFill>
                <a:latin typeface="Inconsolatazi4varl_qu" panose="02000503000000000000" pitchFamily="2" charset="0"/>
                <a:ea typeface="SF Pro Display Light" pitchFamily="2" charset="0"/>
              </a:rPr>
              <a:t>massgenomics.org</a:t>
            </a:r>
            <a:r>
              <a:rPr lang="en-US" sz="2000" dirty="0">
                <a:solidFill>
                  <a:srgbClr val="FFC000"/>
                </a:solidFill>
                <a:latin typeface="Inconsolatazi4varl_qu" panose="02000503000000000000" pitchFamily="2" charset="0"/>
                <a:ea typeface="SF Pro Display Light" pitchFamily="2" charset="0"/>
              </a:rPr>
              <a:t> </a:t>
            </a:r>
            <a:r>
              <a:rPr lang="en-US" sz="2000" dirty="0">
                <a:solidFill>
                  <a:srgbClr val="FFC000"/>
                </a:solidFill>
                <a:latin typeface="SF Pro Display Light" pitchFamily="2" charset="0"/>
                <a:ea typeface="SF Pro Display Light" pitchFamily="2" charset="0"/>
              </a:rPr>
              <a:t>2012</a:t>
            </a:r>
          </a:p>
        </p:txBody>
      </p:sp>
    </p:spTree>
    <p:extLst>
      <p:ext uri="{BB962C8B-B14F-4D97-AF65-F5344CB8AC3E}">
        <p14:creationId xmlns:p14="http://schemas.microsoft.com/office/powerpoint/2010/main" val="19273838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1C44D-3F8A-F342-A70C-A5EEC4D848F4}"/>
              </a:ext>
            </a:extLst>
          </p:cNvPr>
          <p:cNvSpPr>
            <a:spLocks noGrp="1"/>
          </p:cNvSpPr>
          <p:nvPr>
            <p:ph type="title"/>
          </p:nvPr>
        </p:nvSpPr>
        <p:spPr/>
        <p:txBody>
          <a:bodyPr/>
          <a:lstStyle/>
          <a:p>
            <a:r>
              <a:rPr lang="en-US" dirty="0"/>
              <a:t>Classes of Functional Variation</a:t>
            </a:r>
          </a:p>
        </p:txBody>
      </p:sp>
      <p:sp>
        <p:nvSpPr>
          <p:cNvPr id="3" name="Content Placeholder 2">
            <a:extLst>
              <a:ext uri="{FF2B5EF4-FFF2-40B4-BE49-F238E27FC236}">
                <a16:creationId xmlns:a16="http://schemas.microsoft.com/office/drawing/2014/main" id="{B3F720EB-ED8C-C64D-A04E-11A7D5C0C2B8}"/>
              </a:ext>
            </a:extLst>
          </p:cNvPr>
          <p:cNvSpPr>
            <a:spLocks noGrp="1"/>
          </p:cNvSpPr>
          <p:nvPr>
            <p:ph idx="1"/>
          </p:nvPr>
        </p:nvSpPr>
        <p:spPr>
          <a:xfrm>
            <a:off x="152400" y="1569823"/>
            <a:ext cx="10515600" cy="4351338"/>
          </a:xfrm>
        </p:spPr>
        <p:txBody>
          <a:bodyPr>
            <a:normAutofit/>
          </a:bodyPr>
          <a:lstStyle/>
          <a:p>
            <a:r>
              <a:rPr lang="en-US" dirty="0"/>
              <a:t>Genic</a:t>
            </a:r>
          </a:p>
          <a:p>
            <a:pPr lvl="1"/>
            <a:r>
              <a:rPr lang="en-US" dirty="0"/>
              <a:t>Coding</a:t>
            </a:r>
          </a:p>
          <a:p>
            <a:pPr lvl="2"/>
            <a:r>
              <a:rPr lang="en-US" dirty="0"/>
              <a:t>Synonymous</a:t>
            </a:r>
          </a:p>
          <a:p>
            <a:pPr lvl="2"/>
            <a:r>
              <a:rPr lang="en-US" dirty="0"/>
              <a:t>Non-synonymous</a:t>
            </a:r>
          </a:p>
          <a:p>
            <a:pPr lvl="3"/>
            <a:r>
              <a:rPr lang="en-US" dirty="0"/>
              <a:t>Missense</a:t>
            </a:r>
          </a:p>
          <a:p>
            <a:pPr lvl="3"/>
            <a:r>
              <a:rPr lang="en-US" dirty="0"/>
              <a:t>Nonsense</a:t>
            </a:r>
          </a:p>
          <a:p>
            <a:pPr lvl="1"/>
            <a:r>
              <a:rPr lang="en-US" dirty="0"/>
              <a:t>Non-Coding</a:t>
            </a:r>
          </a:p>
          <a:p>
            <a:r>
              <a:rPr lang="en-US" dirty="0"/>
              <a:t>Intergenic</a:t>
            </a:r>
          </a:p>
        </p:txBody>
      </p:sp>
      <p:pic>
        <p:nvPicPr>
          <p:cNvPr id="4" name="Picture 3">
            <a:extLst>
              <a:ext uri="{FF2B5EF4-FFF2-40B4-BE49-F238E27FC236}">
                <a16:creationId xmlns:a16="http://schemas.microsoft.com/office/drawing/2014/main" id="{9E4927C6-D3D0-924E-82F3-045AA37D5713}"/>
              </a:ext>
            </a:extLst>
          </p:cNvPr>
          <p:cNvPicPr>
            <a:picLocks noChangeAspect="1"/>
          </p:cNvPicPr>
          <p:nvPr/>
        </p:nvPicPr>
        <p:blipFill>
          <a:blip r:embed="rId2"/>
          <a:stretch>
            <a:fillRect/>
          </a:stretch>
        </p:blipFill>
        <p:spPr>
          <a:xfrm>
            <a:off x="3308131" y="1435070"/>
            <a:ext cx="4154516" cy="3881193"/>
          </a:xfrm>
          <a:prstGeom prst="rect">
            <a:avLst/>
          </a:prstGeom>
        </p:spPr>
      </p:pic>
      <p:sp>
        <p:nvSpPr>
          <p:cNvPr id="5" name="TextBox 4">
            <a:extLst>
              <a:ext uri="{FF2B5EF4-FFF2-40B4-BE49-F238E27FC236}">
                <a16:creationId xmlns:a16="http://schemas.microsoft.com/office/drawing/2014/main" id="{1149ABFE-6350-774D-8C24-890E63D8595E}"/>
              </a:ext>
            </a:extLst>
          </p:cNvPr>
          <p:cNvSpPr txBox="1"/>
          <p:nvPr/>
        </p:nvSpPr>
        <p:spPr>
          <a:xfrm>
            <a:off x="4532838" y="5316263"/>
            <a:ext cx="1563162" cy="400110"/>
          </a:xfrm>
          <a:prstGeom prst="rect">
            <a:avLst/>
          </a:prstGeom>
          <a:noFill/>
        </p:spPr>
        <p:txBody>
          <a:bodyPr wrap="square" rtlCol="0">
            <a:spAutoFit/>
          </a:bodyPr>
          <a:lstStyle/>
          <a:p>
            <a:r>
              <a:rPr lang="en-US" sz="2000" dirty="0" err="1">
                <a:solidFill>
                  <a:srgbClr val="FFC000"/>
                </a:solidFill>
                <a:latin typeface="SF Pro Display Light" pitchFamily="2" charset="0"/>
                <a:ea typeface="SF Pro Display Light" pitchFamily="2" charset="0"/>
              </a:rPr>
              <a:t>dbSNP</a:t>
            </a:r>
            <a:r>
              <a:rPr lang="en-US" sz="2000" dirty="0">
                <a:solidFill>
                  <a:srgbClr val="FFC000"/>
                </a:solidFill>
                <a:latin typeface="SF Pro Display Light" pitchFamily="2" charset="0"/>
                <a:ea typeface="SF Pro Display Light" pitchFamily="2" charset="0"/>
              </a:rPr>
              <a:t> 135*</a:t>
            </a:r>
          </a:p>
        </p:txBody>
      </p:sp>
      <p:sp>
        <p:nvSpPr>
          <p:cNvPr id="6" name="AutoShape 2" descr="Fig. 1.1">
            <a:extLst>
              <a:ext uri="{FF2B5EF4-FFF2-40B4-BE49-F238E27FC236}">
                <a16:creationId xmlns:a16="http://schemas.microsoft.com/office/drawing/2014/main" id="{9C15066E-2B61-6A3F-2547-BE5B0F13D0AF}"/>
              </a:ext>
            </a:extLst>
          </p:cNvPr>
          <p:cNvSpPr>
            <a:spLocks noChangeAspect="1" noChangeArrowheads="1"/>
          </p:cNvSpPr>
          <p:nvPr/>
        </p:nvSpPr>
        <p:spPr bwMode="auto">
          <a:xfrm>
            <a:off x="0" y="14288"/>
            <a:ext cx="12192000" cy="682783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Fig. 1.1">
            <a:extLst>
              <a:ext uri="{FF2B5EF4-FFF2-40B4-BE49-F238E27FC236}">
                <a16:creationId xmlns:a16="http://schemas.microsoft.com/office/drawing/2014/main" id="{0DAE9341-0982-4BD4-ED5A-E66E209DF09B}"/>
              </a:ext>
            </a:extLst>
          </p:cNvPr>
          <p:cNvSpPr>
            <a:spLocks noChangeAspect="1" noChangeArrowheads="1"/>
          </p:cNvSpPr>
          <p:nvPr/>
        </p:nvSpPr>
        <p:spPr bwMode="auto">
          <a:xfrm>
            <a:off x="152400" y="166688"/>
            <a:ext cx="12192000" cy="682783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Fig. 1.1">
            <a:extLst>
              <a:ext uri="{FF2B5EF4-FFF2-40B4-BE49-F238E27FC236}">
                <a16:creationId xmlns:a16="http://schemas.microsoft.com/office/drawing/2014/main" id="{77816633-92F7-BA4C-6307-B487259C4B29}"/>
              </a:ext>
            </a:extLst>
          </p:cNvPr>
          <p:cNvSpPr>
            <a:spLocks noChangeAspect="1" noChangeArrowheads="1"/>
          </p:cNvSpPr>
          <p:nvPr/>
        </p:nvSpPr>
        <p:spPr bwMode="auto">
          <a:xfrm>
            <a:off x="304800" y="319088"/>
            <a:ext cx="12192000" cy="682783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Fig. 1.1">
            <a:extLst>
              <a:ext uri="{FF2B5EF4-FFF2-40B4-BE49-F238E27FC236}">
                <a16:creationId xmlns:a16="http://schemas.microsoft.com/office/drawing/2014/main" id="{E41F8D1D-CCF9-1A7F-7B98-832DE6D7C887}"/>
              </a:ext>
            </a:extLst>
          </p:cNvPr>
          <p:cNvSpPr>
            <a:spLocks noChangeAspect="1" noChangeArrowheads="1"/>
          </p:cNvSpPr>
          <p:nvPr/>
        </p:nvSpPr>
        <p:spPr bwMode="auto">
          <a:xfrm>
            <a:off x="457200" y="471488"/>
            <a:ext cx="12192000" cy="682783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1EF79DEE-B5B9-6B44-0811-4FDA6AEA7882}"/>
              </a:ext>
            </a:extLst>
          </p:cNvPr>
          <p:cNvPicPr>
            <a:picLocks noChangeAspect="1"/>
          </p:cNvPicPr>
          <p:nvPr/>
        </p:nvPicPr>
        <p:blipFill>
          <a:blip r:embed="rId3"/>
          <a:stretch>
            <a:fillRect/>
          </a:stretch>
        </p:blipFill>
        <p:spPr>
          <a:xfrm>
            <a:off x="7729347" y="2215356"/>
            <a:ext cx="4343400" cy="2425700"/>
          </a:xfrm>
          <a:prstGeom prst="rect">
            <a:avLst/>
          </a:prstGeom>
        </p:spPr>
      </p:pic>
      <p:sp>
        <p:nvSpPr>
          <p:cNvPr id="12" name="TextBox 11">
            <a:extLst>
              <a:ext uri="{FF2B5EF4-FFF2-40B4-BE49-F238E27FC236}">
                <a16:creationId xmlns:a16="http://schemas.microsoft.com/office/drawing/2014/main" id="{07194095-6DAB-25DE-7458-1BB5B4B75147}"/>
              </a:ext>
            </a:extLst>
          </p:cNvPr>
          <p:cNvSpPr txBox="1"/>
          <p:nvPr/>
        </p:nvSpPr>
        <p:spPr>
          <a:xfrm>
            <a:off x="9238188" y="4680943"/>
            <a:ext cx="2115612" cy="400110"/>
          </a:xfrm>
          <a:prstGeom prst="rect">
            <a:avLst/>
          </a:prstGeom>
          <a:noFill/>
        </p:spPr>
        <p:txBody>
          <a:bodyPr wrap="square" rtlCol="0">
            <a:spAutoFit/>
          </a:bodyPr>
          <a:lstStyle/>
          <a:p>
            <a:r>
              <a:rPr lang="en-US" sz="2000" dirty="0">
                <a:solidFill>
                  <a:srgbClr val="FFC000"/>
                </a:solidFill>
                <a:latin typeface="SF Pro Display Light" pitchFamily="2" charset="0"/>
                <a:ea typeface="SF Pro Display Light" pitchFamily="2" charset="0"/>
              </a:rPr>
              <a:t>Entire genome*</a:t>
            </a:r>
          </a:p>
        </p:txBody>
      </p:sp>
      <p:sp>
        <p:nvSpPr>
          <p:cNvPr id="13" name="TextBox 12">
            <a:extLst>
              <a:ext uri="{FF2B5EF4-FFF2-40B4-BE49-F238E27FC236}">
                <a16:creationId xmlns:a16="http://schemas.microsoft.com/office/drawing/2014/main" id="{CCB712CF-050D-A07A-66FF-D880644F1788}"/>
              </a:ext>
            </a:extLst>
          </p:cNvPr>
          <p:cNvSpPr txBox="1"/>
          <p:nvPr/>
        </p:nvSpPr>
        <p:spPr>
          <a:xfrm>
            <a:off x="457200" y="6352032"/>
            <a:ext cx="10015728" cy="377952"/>
          </a:xfrm>
          <a:prstGeom prst="rect">
            <a:avLst/>
          </a:prstGeom>
          <a:noFill/>
        </p:spPr>
        <p:txBody>
          <a:bodyPr wrap="square" rtlCol="0">
            <a:spAutoFit/>
          </a:bodyPr>
          <a:lstStyle/>
          <a:p>
            <a:r>
              <a:rPr lang="en-US" dirty="0">
                <a:solidFill>
                  <a:srgbClr val="FFC000"/>
                </a:solidFill>
              </a:rPr>
              <a:t>*I am really sorry about these plots. It’s surprisingly hard to find non-3D graphs of genome composition.</a:t>
            </a:r>
          </a:p>
        </p:txBody>
      </p:sp>
    </p:spTree>
    <p:extLst>
      <p:ext uri="{BB962C8B-B14F-4D97-AF65-F5344CB8AC3E}">
        <p14:creationId xmlns:p14="http://schemas.microsoft.com/office/powerpoint/2010/main" val="155041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4FDC7-A582-7542-AC3F-8F3AA0E2AF41}"/>
              </a:ext>
            </a:extLst>
          </p:cNvPr>
          <p:cNvSpPr>
            <a:spLocks noGrp="1"/>
          </p:cNvSpPr>
          <p:nvPr>
            <p:ph type="title"/>
          </p:nvPr>
        </p:nvSpPr>
        <p:spPr/>
        <p:txBody>
          <a:bodyPr/>
          <a:lstStyle/>
          <a:p>
            <a:r>
              <a:rPr lang="en-US" dirty="0"/>
              <a:t>This lecture</a:t>
            </a:r>
          </a:p>
        </p:txBody>
      </p:sp>
      <p:sp>
        <p:nvSpPr>
          <p:cNvPr id="3" name="Content Placeholder 2">
            <a:extLst>
              <a:ext uri="{FF2B5EF4-FFF2-40B4-BE49-F238E27FC236}">
                <a16:creationId xmlns:a16="http://schemas.microsoft.com/office/drawing/2014/main" id="{8E257CC5-DC03-684C-BDDA-1EA0567B373B}"/>
              </a:ext>
            </a:extLst>
          </p:cNvPr>
          <p:cNvSpPr>
            <a:spLocks noGrp="1"/>
          </p:cNvSpPr>
          <p:nvPr>
            <p:ph idx="1"/>
          </p:nvPr>
        </p:nvSpPr>
        <p:spPr/>
        <p:txBody>
          <a:bodyPr/>
          <a:lstStyle/>
          <a:p>
            <a:r>
              <a:rPr lang="en-US" dirty="0"/>
              <a:t>Why should we do annotation/integration?</a:t>
            </a:r>
          </a:p>
          <a:p>
            <a:r>
              <a:rPr lang="en-US" dirty="0"/>
              <a:t>Overview of what kind of information is “out there”</a:t>
            </a:r>
          </a:p>
          <a:p>
            <a:r>
              <a:rPr lang="en-US" dirty="0"/>
              <a:t>Overview of a few databases and tools</a:t>
            </a:r>
          </a:p>
          <a:p>
            <a:r>
              <a:rPr lang="en-US" dirty="0"/>
              <a:t>Two examples of “input” and “output”</a:t>
            </a:r>
          </a:p>
          <a:p>
            <a:r>
              <a:rPr lang="en-US" dirty="0"/>
              <a:t>Some limitations</a:t>
            </a:r>
          </a:p>
        </p:txBody>
      </p:sp>
    </p:spTree>
    <p:extLst>
      <p:ext uri="{BB962C8B-B14F-4D97-AF65-F5344CB8AC3E}">
        <p14:creationId xmlns:p14="http://schemas.microsoft.com/office/powerpoint/2010/main" val="23933152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81F4C-12AC-2943-8672-7E0A20D26C03}"/>
              </a:ext>
            </a:extLst>
          </p:cNvPr>
          <p:cNvSpPr>
            <a:spLocks noGrp="1"/>
          </p:cNvSpPr>
          <p:nvPr>
            <p:ph type="title"/>
          </p:nvPr>
        </p:nvSpPr>
        <p:spPr/>
        <p:txBody>
          <a:bodyPr/>
          <a:lstStyle/>
          <a:p>
            <a:r>
              <a:rPr lang="en-US" dirty="0"/>
              <a:t>What other positional information is out there?</a:t>
            </a:r>
          </a:p>
        </p:txBody>
      </p:sp>
      <p:sp>
        <p:nvSpPr>
          <p:cNvPr id="3" name="Content Placeholder 2">
            <a:extLst>
              <a:ext uri="{FF2B5EF4-FFF2-40B4-BE49-F238E27FC236}">
                <a16:creationId xmlns:a16="http://schemas.microsoft.com/office/drawing/2014/main" id="{30C665B2-8F83-A841-A53A-A4F8C1852CC0}"/>
              </a:ext>
            </a:extLst>
          </p:cNvPr>
          <p:cNvSpPr>
            <a:spLocks noGrp="1"/>
          </p:cNvSpPr>
          <p:nvPr>
            <p:ph idx="1"/>
          </p:nvPr>
        </p:nvSpPr>
        <p:spPr/>
        <p:txBody>
          <a:bodyPr/>
          <a:lstStyle/>
          <a:p>
            <a:pPr marL="0" indent="0">
              <a:buNone/>
            </a:pPr>
            <a:r>
              <a:rPr lang="en-US" u="sng" dirty="0"/>
              <a:t>Most associations won’t be situated squarely within one gene.</a:t>
            </a:r>
            <a:br>
              <a:rPr lang="en-US" u="sng" dirty="0"/>
            </a:br>
            <a:r>
              <a:rPr lang="en-US" u="sng" dirty="0"/>
              <a:t>There may be no gene nearby.</a:t>
            </a:r>
          </a:p>
          <a:p>
            <a:pPr marL="0" indent="0">
              <a:buNone/>
            </a:pPr>
            <a:endParaRPr lang="en-US" dirty="0"/>
          </a:p>
          <a:p>
            <a:pPr marL="0" indent="0">
              <a:buNone/>
            </a:pPr>
            <a:r>
              <a:rPr lang="en-US" dirty="0"/>
              <a:t>What other kinds of functional elements have been mapped in the genome?</a:t>
            </a:r>
          </a:p>
        </p:txBody>
      </p:sp>
    </p:spTree>
    <p:extLst>
      <p:ext uri="{BB962C8B-B14F-4D97-AF65-F5344CB8AC3E}">
        <p14:creationId xmlns:p14="http://schemas.microsoft.com/office/powerpoint/2010/main" val="41745473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C0774-7CF8-164F-9E94-4CFDB4FC8577}"/>
              </a:ext>
            </a:extLst>
          </p:cNvPr>
          <p:cNvSpPr>
            <a:spLocks noGrp="1"/>
          </p:cNvSpPr>
          <p:nvPr>
            <p:ph type="title"/>
          </p:nvPr>
        </p:nvSpPr>
        <p:spPr/>
        <p:txBody>
          <a:bodyPr/>
          <a:lstStyle/>
          <a:p>
            <a:r>
              <a:rPr lang="en-US" dirty="0"/>
              <a:t>What other “positional” information is out there?</a:t>
            </a:r>
          </a:p>
        </p:txBody>
      </p:sp>
      <p:sp>
        <p:nvSpPr>
          <p:cNvPr id="3" name="Content Placeholder 2">
            <a:extLst>
              <a:ext uri="{FF2B5EF4-FFF2-40B4-BE49-F238E27FC236}">
                <a16:creationId xmlns:a16="http://schemas.microsoft.com/office/drawing/2014/main" id="{3E471069-A195-3E4E-BD8C-279DBF654F33}"/>
              </a:ext>
            </a:extLst>
          </p:cNvPr>
          <p:cNvSpPr>
            <a:spLocks noGrp="1"/>
          </p:cNvSpPr>
          <p:nvPr>
            <p:ph idx="1"/>
          </p:nvPr>
        </p:nvSpPr>
        <p:spPr>
          <a:xfrm>
            <a:off x="362712" y="1813433"/>
            <a:ext cx="10515600" cy="4351338"/>
          </a:xfrm>
        </p:spPr>
        <p:txBody>
          <a:bodyPr>
            <a:normAutofit/>
          </a:bodyPr>
          <a:lstStyle/>
          <a:p>
            <a:r>
              <a:rPr lang="en-US" dirty="0"/>
              <a:t>Is your SNP/variant in a region with any of the following annotations?</a:t>
            </a:r>
          </a:p>
          <a:p>
            <a:pPr lvl="1"/>
            <a:r>
              <a:rPr lang="en-US" dirty="0"/>
              <a:t>5’ or 3’ UTR</a:t>
            </a:r>
          </a:p>
          <a:p>
            <a:pPr lvl="1"/>
            <a:r>
              <a:rPr lang="en-US" dirty="0"/>
              <a:t>Regulatory elements (enhancers, e.g.) </a:t>
            </a:r>
          </a:p>
          <a:p>
            <a:pPr lvl="1"/>
            <a:r>
              <a:rPr lang="en-US" dirty="0"/>
              <a:t>Methylation</a:t>
            </a:r>
          </a:p>
          <a:p>
            <a:pPr lvl="1"/>
            <a:r>
              <a:rPr lang="en-US" dirty="0"/>
              <a:t>Acetylation</a:t>
            </a:r>
          </a:p>
          <a:p>
            <a:pPr lvl="1"/>
            <a:r>
              <a:rPr lang="en-US" dirty="0"/>
              <a:t>Other chromatin state info</a:t>
            </a:r>
          </a:p>
          <a:p>
            <a:pPr lvl="1"/>
            <a:r>
              <a:rPr lang="en-US" dirty="0" err="1"/>
              <a:t>DNAse</a:t>
            </a:r>
            <a:r>
              <a:rPr lang="en-US" dirty="0"/>
              <a:t> sensitivity</a:t>
            </a:r>
          </a:p>
          <a:p>
            <a:pPr lvl="1"/>
            <a:r>
              <a:rPr lang="en-US" dirty="0"/>
              <a:t>Motifs and conservation</a:t>
            </a:r>
          </a:p>
          <a:p>
            <a:pPr lvl="1"/>
            <a:r>
              <a:rPr lang="en-US" dirty="0" err="1"/>
              <a:t>eQTLs</a:t>
            </a:r>
            <a:endParaRPr lang="en-US" dirty="0"/>
          </a:p>
          <a:p>
            <a:pPr lvl="1"/>
            <a:r>
              <a:rPr lang="en-US" dirty="0"/>
              <a:t>3-D interaction, topological domains</a:t>
            </a:r>
          </a:p>
        </p:txBody>
      </p:sp>
      <p:pic>
        <p:nvPicPr>
          <p:cNvPr id="5" name="Picture 4">
            <a:extLst>
              <a:ext uri="{FF2B5EF4-FFF2-40B4-BE49-F238E27FC236}">
                <a16:creationId xmlns:a16="http://schemas.microsoft.com/office/drawing/2014/main" id="{899B26D2-8421-1E47-9472-B494EEA7A82E}"/>
              </a:ext>
            </a:extLst>
          </p:cNvPr>
          <p:cNvPicPr>
            <a:picLocks noChangeAspect="1"/>
          </p:cNvPicPr>
          <p:nvPr/>
        </p:nvPicPr>
        <p:blipFill>
          <a:blip r:embed="rId2"/>
          <a:stretch>
            <a:fillRect/>
          </a:stretch>
        </p:blipFill>
        <p:spPr>
          <a:xfrm>
            <a:off x="6217023" y="2785085"/>
            <a:ext cx="5467350" cy="2209750"/>
          </a:xfrm>
          <a:prstGeom prst="rect">
            <a:avLst/>
          </a:prstGeom>
        </p:spPr>
      </p:pic>
    </p:spTree>
    <p:extLst>
      <p:ext uri="{BB962C8B-B14F-4D97-AF65-F5344CB8AC3E}">
        <p14:creationId xmlns:p14="http://schemas.microsoft.com/office/powerpoint/2010/main" val="20210267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EB530-3F7F-704C-9FE4-353424181A66}"/>
              </a:ext>
            </a:extLst>
          </p:cNvPr>
          <p:cNvSpPr>
            <a:spLocks noGrp="1"/>
          </p:cNvSpPr>
          <p:nvPr>
            <p:ph type="title"/>
          </p:nvPr>
        </p:nvSpPr>
        <p:spPr/>
        <p:txBody>
          <a:bodyPr/>
          <a:lstStyle/>
          <a:p>
            <a:r>
              <a:rPr lang="en-US" dirty="0"/>
              <a:t>Enhancer Variation</a:t>
            </a:r>
          </a:p>
        </p:txBody>
      </p:sp>
      <p:sp>
        <p:nvSpPr>
          <p:cNvPr id="3" name="Content Placeholder 2">
            <a:extLst>
              <a:ext uri="{FF2B5EF4-FFF2-40B4-BE49-F238E27FC236}">
                <a16:creationId xmlns:a16="http://schemas.microsoft.com/office/drawing/2014/main" id="{C4715ADD-A097-024B-8CAA-39DD8FC4333C}"/>
              </a:ext>
            </a:extLst>
          </p:cNvPr>
          <p:cNvSpPr>
            <a:spLocks noGrp="1"/>
          </p:cNvSpPr>
          <p:nvPr>
            <p:ph idx="1"/>
          </p:nvPr>
        </p:nvSpPr>
        <p:spPr/>
        <p:txBody>
          <a:bodyPr>
            <a:normAutofit/>
          </a:bodyPr>
          <a:lstStyle/>
          <a:p>
            <a:r>
              <a:rPr lang="en-US" dirty="0"/>
              <a:t>Enhancers are distal regulatory elements that often lie 10 </a:t>
            </a:r>
            <a:r>
              <a:rPr lang="en-US" dirty="0" err="1"/>
              <a:t>kbp</a:t>
            </a:r>
            <a:r>
              <a:rPr lang="en-US" dirty="0"/>
              <a:t>–100 </a:t>
            </a:r>
            <a:r>
              <a:rPr lang="en-US" dirty="0" err="1"/>
              <a:t>kpb</a:t>
            </a:r>
            <a:r>
              <a:rPr lang="en-US" dirty="0"/>
              <a:t> (sometimes up to 1 </a:t>
            </a:r>
            <a:r>
              <a:rPr lang="en-US" dirty="0" err="1"/>
              <a:t>Mpb</a:t>
            </a:r>
            <a:r>
              <a:rPr lang="en-US" dirty="0"/>
              <a:t>) from the start of their target gene. Mutations within them can disrupt sequence motifs for  sequence-specific transcription factors, chromatin regulators and nucleosome positioning signals.</a:t>
            </a:r>
          </a:p>
        </p:txBody>
      </p:sp>
    </p:spTree>
    <p:extLst>
      <p:ext uri="{BB962C8B-B14F-4D97-AF65-F5344CB8AC3E}">
        <p14:creationId xmlns:p14="http://schemas.microsoft.com/office/powerpoint/2010/main" val="33148528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B1835-A054-6D43-AAAA-C814231240E0}"/>
              </a:ext>
            </a:extLst>
          </p:cNvPr>
          <p:cNvSpPr>
            <a:spLocks noGrp="1"/>
          </p:cNvSpPr>
          <p:nvPr>
            <p:ph type="title"/>
          </p:nvPr>
        </p:nvSpPr>
        <p:spPr/>
        <p:txBody>
          <a:bodyPr/>
          <a:lstStyle/>
          <a:p>
            <a:r>
              <a:rPr lang="en-US" dirty="0"/>
              <a:t>Examples of databases with non-coding/regulatory element information</a:t>
            </a:r>
          </a:p>
        </p:txBody>
      </p:sp>
      <p:sp>
        <p:nvSpPr>
          <p:cNvPr id="3" name="Content Placeholder 2">
            <a:extLst>
              <a:ext uri="{FF2B5EF4-FFF2-40B4-BE49-F238E27FC236}">
                <a16:creationId xmlns:a16="http://schemas.microsoft.com/office/drawing/2014/main" id="{58860B2B-A9DF-564B-A278-B8D39FB93B66}"/>
              </a:ext>
            </a:extLst>
          </p:cNvPr>
          <p:cNvSpPr>
            <a:spLocks noGrp="1"/>
          </p:cNvSpPr>
          <p:nvPr>
            <p:ph idx="1"/>
          </p:nvPr>
        </p:nvSpPr>
        <p:spPr/>
        <p:txBody>
          <a:bodyPr/>
          <a:lstStyle/>
          <a:p>
            <a:r>
              <a:rPr lang="en-US" dirty="0"/>
              <a:t>ENCODE (Encyclopedia of DNA Elements)</a:t>
            </a:r>
          </a:p>
          <a:p>
            <a:r>
              <a:rPr lang="en-US" dirty="0"/>
              <a:t>Roadmap Epigenomics Project</a:t>
            </a:r>
          </a:p>
          <a:p>
            <a:r>
              <a:rPr lang="en-US" dirty="0" err="1"/>
              <a:t>GTEx</a:t>
            </a:r>
            <a:endParaRPr lang="en-US" dirty="0"/>
          </a:p>
          <a:p>
            <a:r>
              <a:rPr lang="en-US" dirty="0"/>
              <a:t>Others…</a:t>
            </a:r>
          </a:p>
        </p:txBody>
      </p:sp>
    </p:spTree>
    <p:extLst>
      <p:ext uri="{BB962C8B-B14F-4D97-AF65-F5344CB8AC3E}">
        <p14:creationId xmlns:p14="http://schemas.microsoft.com/office/powerpoint/2010/main" val="651660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C9F1C-0EC3-6C40-BCBD-29415D02DD38}"/>
              </a:ext>
            </a:extLst>
          </p:cNvPr>
          <p:cNvSpPr>
            <a:spLocks noGrp="1"/>
          </p:cNvSpPr>
          <p:nvPr>
            <p:ph type="title"/>
          </p:nvPr>
        </p:nvSpPr>
        <p:spPr/>
        <p:txBody>
          <a:bodyPr/>
          <a:lstStyle/>
          <a:p>
            <a:r>
              <a:rPr lang="en-US" dirty="0"/>
              <a:t>ENCODE</a:t>
            </a:r>
          </a:p>
        </p:txBody>
      </p:sp>
      <p:pic>
        <p:nvPicPr>
          <p:cNvPr id="5" name="Content Placeholder 4">
            <a:extLst>
              <a:ext uri="{FF2B5EF4-FFF2-40B4-BE49-F238E27FC236}">
                <a16:creationId xmlns:a16="http://schemas.microsoft.com/office/drawing/2014/main" id="{0008C384-448A-804E-BA7B-8473D05BDF6D}"/>
              </a:ext>
            </a:extLst>
          </p:cNvPr>
          <p:cNvPicPr>
            <a:picLocks noGrp="1" noChangeAspect="1"/>
          </p:cNvPicPr>
          <p:nvPr>
            <p:ph idx="1"/>
          </p:nvPr>
        </p:nvPicPr>
        <p:blipFill>
          <a:blip r:embed="rId2"/>
          <a:stretch>
            <a:fillRect/>
          </a:stretch>
        </p:blipFill>
        <p:spPr>
          <a:xfrm>
            <a:off x="422477" y="2412525"/>
            <a:ext cx="5389841" cy="2953543"/>
          </a:xfrm>
          <a:prstGeom prst="rect">
            <a:avLst/>
          </a:prstGeom>
        </p:spPr>
      </p:pic>
      <p:sp>
        <p:nvSpPr>
          <p:cNvPr id="4" name="Rectangle 3">
            <a:extLst>
              <a:ext uri="{FF2B5EF4-FFF2-40B4-BE49-F238E27FC236}">
                <a16:creationId xmlns:a16="http://schemas.microsoft.com/office/drawing/2014/main" id="{D42B73B7-4961-824C-83CB-CF6EBA810853}"/>
              </a:ext>
            </a:extLst>
          </p:cNvPr>
          <p:cNvSpPr/>
          <p:nvPr/>
        </p:nvSpPr>
        <p:spPr>
          <a:xfrm>
            <a:off x="838200" y="1204159"/>
            <a:ext cx="3170035" cy="369332"/>
          </a:xfrm>
          <a:prstGeom prst="rect">
            <a:avLst/>
          </a:prstGeom>
        </p:spPr>
        <p:txBody>
          <a:bodyPr wrap="none">
            <a:spAutoFit/>
          </a:bodyPr>
          <a:lstStyle/>
          <a:p>
            <a:r>
              <a:rPr lang="en-US" dirty="0"/>
              <a:t>https://</a:t>
            </a:r>
            <a:r>
              <a:rPr lang="en-US" dirty="0" err="1"/>
              <a:t>www.encodeproject.org</a:t>
            </a:r>
            <a:endParaRPr lang="en-US" dirty="0"/>
          </a:p>
        </p:txBody>
      </p:sp>
    </p:spTree>
    <p:extLst>
      <p:ext uri="{BB962C8B-B14F-4D97-AF65-F5344CB8AC3E}">
        <p14:creationId xmlns:p14="http://schemas.microsoft.com/office/powerpoint/2010/main" val="8775803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DB20FE-C69A-F348-8BCD-B452BE8AC556}"/>
              </a:ext>
            </a:extLst>
          </p:cNvPr>
          <p:cNvPicPr>
            <a:picLocks noChangeAspect="1"/>
          </p:cNvPicPr>
          <p:nvPr/>
        </p:nvPicPr>
        <p:blipFill>
          <a:blip r:embed="rId3"/>
          <a:stretch>
            <a:fillRect/>
          </a:stretch>
        </p:blipFill>
        <p:spPr>
          <a:xfrm>
            <a:off x="7201894" y="1828799"/>
            <a:ext cx="4652968" cy="4618036"/>
          </a:xfrm>
          <a:prstGeom prst="rect">
            <a:avLst/>
          </a:prstGeom>
        </p:spPr>
      </p:pic>
      <p:sp>
        <p:nvSpPr>
          <p:cNvPr id="2" name="Title 1">
            <a:extLst>
              <a:ext uri="{FF2B5EF4-FFF2-40B4-BE49-F238E27FC236}">
                <a16:creationId xmlns:a16="http://schemas.microsoft.com/office/drawing/2014/main" id="{5F2FB2D0-9A11-2440-9504-F938E09DE119}"/>
              </a:ext>
            </a:extLst>
          </p:cNvPr>
          <p:cNvSpPr>
            <a:spLocks noGrp="1"/>
          </p:cNvSpPr>
          <p:nvPr>
            <p:ph type="title"/>
          </p:nvPr>
        </p:nvSpPr>
        <p:spPr/>
        <p:txBody>
          <a:bodyPr/>
          <a:lstStyle/>
          <a:p>
            <a:r>
              <a:rPr lang="en-US" dirty="0"/>
              <a:t>ENCODE</a:t>
            </a:r>
          </a:p>
        </p:txBody>
      </p:sp>
      <p:pic>
        <p:nvPicPr>
          <p:cNvPr id="5" name="Picture 4">
            <a:extLst>
              <a:ext uri="{FF2B5EF4-FFF2-40B4-BE49-F238E27FC236}">
                <a16:creationId xmlns:a16="http://schemas.microsoft.com/office/drawing/2014/main" id="{E2A54A31-885F-8D4A-8C82-C6C4244504E9}"/>
              </a:ext>
            </a:extLst>
          </p:cNvPr>
          <p:cNvPicPr>
            <a:picLocks noChangeAspect="1"/>
          </p:cNvPicPr>
          <p:nvPr/>
        </p:nvPicPr>
        <p:blipFill>
          <a:blip r:embed="rId4"/>
          <a:stretch>
            <a:fillRect/>
          </a:stretch>
        </p:blipFill>
        <p:spPr>
          <a:xfrm>
            <a:off x="3352430" y="1828799"/>
            <a:ext cx="4890864" cy="3724276"/>
          </a:xfrm>
          <a:prstGeom prst="rect">
            <a:avLst/>
          </a:prstGeom>
        </p:spPr>
      </p:pic>
      <p:pic>
        <p:nvPicPr>
          <p:cNvPr id="4" name="Content Placeholder 3">
            <a:extLst>
              <a:ext uri="{FF2B5EF4-FFF2-40B4-BE49-F238E27FC236}">
                <a16:creationId xmlns:a16="http://schemas.microsoft.com/office/drawing/2014/main" id="{EB64982A-F150-7B46-ABAB-F9A2A95E4F7D}"/>
              </a:ext>
            </a:extLst>
          </p:cNvPr>
          <p:cNvPicPr>
            <a:picLocks noGrp="1" noChangeAspect="1"/>
          </p:cNvPicPr>
          <p:nvPr>
            <p:ph idx="1"/>
          </p:nvPr>
        </p:nvPicPr>
        <p:blipFill>
          <a:blip r:embed="rId5"/>
          <a:stretch>
            <a:fillRect/>
          </a:stretch>
        </p:blipFill>
        <p:spPr>
          <a:xfrm>
            <a:off x="673100" y="1993899"/>
            <a:ext cx="3752446" cy="3724275"/>
          </a:xfrm>
          <a:prstGeom prst="rect">
            <a:avLst/>
          </a:prstGeom>
        </p:spPr>
      </p:pic>
      <p:sp>
        <p:nvSpPr>
          <p:cNvPr id="7" name="Title 1">
            <a:extLst>
              <a:ext uri="{FF2B5EF4-FFF2-40B4-BE49-F238E27FC236}">
                <a16:creationId xmlns:a16="http://schemas.microsoft.com/office/drawing/2014/main" id="{E8C1604A-75C7-2E43-B1B2-2A4D029468B5}"/>
              </a:ext>
            </a:extLst>
          </p:cNvPr>
          <p:cNvSpPr txBox="1">
            <a:spLocks/>
          </p:cNvSpPr>
          <p:nvPr/>
        </p:nvSpPr>
        <p:spPr>
          <a:xfrm>
            <a:off x="4791278" y="100091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rgbClr val="FFC000"/>
                </a:solidFill>
                <a:latin typeface="SF Pro Display Light" pitchFamily="2" charset="0"/>
                <a:ea typeface="SF Pro Display Light" pitchFamily="2" charset="0"/>
                <a:cs typeface="+mj-cs"/>
              </a:defRPr>
            </a:lvl1pPr>
          </a:lstStyle>
          <a:p>
            <a:r>
              <a:rPr lang="en-US" sz="2500" dirty="0">
                <a:solidFill>
                  <a:schemeClr val="tx1"/>
                </a:solidFill>
                <a:sym typeface="Wingdings" pitchFamily="2" charset="2"/>
              </a:rPr>
              <a:t> </a:t>
            </a:r>
            <a:r>
              <a:rPr lang="en-US" sz="2500" dirty="0">
                <a:solidFill>
                  <a:schemeClr val="tx1"/>
                </a:solidFill>
              </a:rPr>
              <a:t>Assays </a:t>
            </a:r>
            <a:r>
              <a:rPr lang="en-US" sz="2500" dirty="0">
                <a:solidFill>
                  <a:schemeClr val="tx1"/>
                </a:solidFill>
                <a:sym typeface="Wingdings" pitchFamily="2" charset="2"/>
              </a:rPr>
              <a:t></a:t>
            </a:r>
            <a:endParaRPr lang="en-US" sz="2500" dirty="0">
              <a:solidFill>
                <a:schemeClr val="tx1"/>
              </a:solidFill>
            </a:endParaRPr>
          </a:p>
        </p:txBody>
      </p:sp>
      <p:sp>
        <p:nvSpPr>
          <p:cNvPr id="8" name="Title 1">
            <a:extLst>
              <a:ext uri="{FF2B5EF4-FFF2-40B4-BE49-F238E27FC236}">
                <a16:creationId xmlns:a16="http://schemas.microsoft.com/office/drawing/2014/main" id="{D3CF3053-6F44-9D4E-B78A-346F456FE5CF}"/>
              </a:ext>
            </a:extLst>
          </p:cNvPr>
          <p:cNvSpPr txBox="1">
            <a:spLocks/>
          </p:cNvSpPr>
          <p:nvPr/>
        </p:nvSpPr>
        <p:spPr>
          <a:xfrm rot="16200000">
            <a:off x="-4826199" y="-123666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rgbClr val="FFC000"/>
                </a:solidFill>
                <a:latin typeface="SF Pro Display Light" pitchFamily="2" charset="0"/>
                <a:ea typeface="SF Pro Display Light" pitchFamily="2" charset="0"/>
                <a:cs typeface="+mj-cs"/>
              </a:defRPr>
            </a:lvl1pPr>
          </a:lstStyle>
          <a:p>
            <a:r>
              <a:rPr lang="en-US" sz="2500" dirty="0">
                <a:solidFill>
                  <a:schemeClr val="tx1"/>
                </a:solidFill>
                <a:sym typeface="Wingdings" pitchFamily="2" charset="2"/>
              </a:rPr>
              <a:t> </a:t>
            </a:r>
            <a:r>
              <a:rPr lang="en-US" sz="2500" dirty="0">
                <a:solidFill>
                  <a:schemeClr val="tx1"/>
                </a:solidFill>
              </a:rPr>
              <a:t>Samples </a:t>
            </a:r>
            <a:r>
              <a:rPr lang="en-US" sz="2500" dirty="0">
                <a:solidFill>
                  <a:schemeClr val="tx1"/>
                </a:solidFill>
                <a:sym typeface="Wingdings" pitchFamily="2" charset="2"/>
              </a:rPr>
              <a:t></a:t>
            </a:r>
            <a:endParaRPr lang="en-US" sz="2500" dirty="0">
              <a:solidFill>
                <a:schemeClr val="tx1"/>
              </a:solidFill>
            </a:endParaRPr>
          </a:p>
        </p:txBody>
      </p:sp>
    </p:spTree>
    <p:extLst>
      <p:ext uri="{BB962C8B-B14F-4D97-AF65-F5344CB8AC3E}">
        <p14:creationId xmlns:p14="http://schemas.microsoft.com/office/powerpoint/2010/main" val="37788673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EE46E-BBCE-774C-A0E5-4C68B410B3FC}"/>
              </a:ext>
            </a:extLst>
          </p:cNvPr>
          <p:cNvSpPr>
            <a:spLocks noGrp="1"/>
          </p:cNvSpPr>
          <p:nvPr>
            <p:ph type="title"/>
          </p:nvPr>
        </p:nvSpPr>
        <p:spPr/>
        <p:txBody>
          <a:bodyPr/>
          <a:lstStyle/>
          <a:p>
            <a:r>
              <a:rPr lang="en-US" dirty="0"/>
              <a:t>Roadmap</a:t>
            </a:r>
          </a:p>
        </p:txBody>
      </p:sp>
      <p:pic>
        <p:nvPicPr>
          <p:cNvPr id="5" name="Content Placeholder 4">
            <a:extLst>
              <a:ext uri="{FF2B5EF4-FFF2-40B4-BE49-F238E27FC236}">
                <a16:creationId xmlns:a16="http://schemas.microsoft.com/office/drawing/2014/main" id="{C87C6CAB-5CB1-884A-81EA-D390052C1A80}"/>
              </a:ext>
            </a:extLst>
          </p:cNvPr>
          <p:cNvPicPr>
            <a:picLocks noGrp="1" noChangeAspect="1"/>
          </p:cNvPicPr>
          <p:nvPr>
            <p:ph idx="1"/>
          </p:nvPr>
        </p:nvPicPr>
        <p:blipFill>
          <a:blip r:embed="rId2"/>
          <a:stretch>
            <a:fillRect/>
          </a:stretch>
        </p:blipFill>
        <p:spPr>
          <a:xfrm>
            <a:off x="2250638" y="1939925"/>
            <a:ext cx="6420724" cy="4351338"/>
          </a:xfrm>
          <a:prstGeom prst="rect">
            <a:avLst/>
          </a:prstGeom>
        </p:spPr>
      </p:pic>
      <p:sp>
        <p:nvSpPr>
          <p:cNvPr id="4" name="Rectangle 3">
            <a:extLst>
              <a:ext uri="{FF2B5EF4-FFF2-40B4-BE49-F238E27FC236}">
                <a16:creationId xmlns:a16="http://schemas.microsoft.com/office/drawing/2014/main" id="{2065A991-14F0-C14A-83B4-E0BE0A1498D9}"/>
              </a:ext>
            </a:extLst>
          </p:cNvPr>
          <p:cNvSpPr/>
          <p:nvPr/>
        </p:nvSpPr>
        <p:spPr>
          <a:xfrm>
            <a:off x="838200" y="1321356"/>
            <a:ext cx="3753079" cy="369332"/>
          </a:xfrm>
          <a:prstGeom prst="rect">
            <a:avLst/>
          </a:prstGeom>
        </p:spPr>
        <p:txBody>
          <a:bodyPr wrap="none">
            <a:spAutoFit/>
          </a:bodyPr>
          <a:lstStyle/>
          <a:p>
            <a:r>
              <a:rPr lang="en-US" dirty="0"/>
              <a:t>http://</a:t>
            </a:r>
            <a:r>
              <a:rPr lang="en-US" dirty="0" err="1"/>
              <a:t>www.roadmapepigenomics.org</a:t>
            </a:r>
            <a:endParaRPr lang="en-US" dirty="0"/>
          </a:p>
        </p:txBody>
      </p:sp>
    </p:spTree>
    <p:extLst>
      <p:ext uri="{BB962C8B-B14F-4D97-AF65-F5344CB8AC3E}">
        <p14:creationId xmlns:p14="http://schemas.microsoft.com/office/powerpoint/2010/main" val="17646635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05CB-93B9-554D-AB54-DA9A866A5564}"/>
              </a:ext>
            </a:extLst>
          </p:cNvPr>
          <p:cNvSpPr>
            <a:spLocks noGrp="1"/>
          </p:cNvSpPr>
          <p:nvPr>
            <p:ph type="title"/>
          </p:nvPr>
        </p:nvSpPr>
        <p:spPr/>
        <p:txBody>
          <a:bodyPr/>
          <a:lstStyle/>
          <a:p>
            <a:r>
              <a:rPr lang="en-US" dirty="0"/>
              <a:t>Roadmap</a:t>
            </a:r>
          </a:p>
        </p:txBody>
      </p:sp>
      <p:pic>
        <p:nvPicPr>
          <p:cNvPr id="4" name="Content Placeholder 3">
            <a:extLst>
              <a:ext uri="{FF2B5EF4-FFF2-40B4-BE49-F238E27FC236}">
                <a16:creationId xmlns:a16="http://schemas.microsoft.com/office/drawing/2014/main" id="{66D61302-8B3B-BC40-983C-B5EA7841D907}"/>
              </a:ext>
            </a:extLst>
          </p:cNvPr>
          <p:cNvPicPr>
            <a:picLocks noGrp="1" noChangeAspect="1"/>
          </p:cNvPicPr>
          <p:nvPr>
            <p:ph idx="1"/>
          </p:nvPr>
        </p:nvPicPr>
        <p:blipFill>
          <a:blip r:embed="rId2"/>
          <a:stretch>
            <a:fillRect/>
          </a:stretch>
        </p:blipFill>
        <p:spPr>
          <a:xfrm>
            <a:off x="838200" y="2021505"/>
            <a:ext cx="10515600" cy="3959577"/>
          </a:xfrm>
          <a:prstGeom prst="rect">
            <a:avLst/>
          </a:prstGeom>
        </p:spPr>
      </p:pic>
    </p:spTree>
    <p:extLst>
      <p:ext uri="{BB962C8B-B14F-4D97-AF65-F5344CB8AC3E}">
        <p14:creationId xmlns:p14="http://schemas.microsoft.com/office/powerpoint/2010/main" val="4807103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32248-93AD-7541-89B0-19493A3FAE5A}"/>
              </a:ext>
            </a:extLst>
          </p:cNvPr>
          <p:cNvSpPr>
            <a:spLocks noGrp="1"/>
          </p:cNvSpPr>
          <p:nvPr>
            <p:ph type="title"/>
          </p:nvPr>
        </p:nvSpPr>
        <p:spPr/>
        <p:txBody>
          <a:bodyPr/>
          <a:lstStyle/>
          <a:p>
            <a:r>
              <a:rPr lang="en-US" dirty="0" err="1"/>
              <a:t>GTEx</a:t>
            </a:r>
            <a:endParaRPr lang="en-US" dirty="0"/>
          </a:p>
        </p:txBody>
      </p:sp>
      <p:pic>
        <p:nvPicPr>
          <p:cNvPr id="5" name="Content Placeholder 4">
            <a:extLst>
              <a:ext uri="{FF2B5EF4-FFF2-40B4-BE49-F238E27FC236}">
                <a16:creationId xmlns:a16="http://schemas.microsoft.com/office/drawing/2014/main" id="{29D0215F-4E7E-8143-89F9-2181496269EF}"/>
              </a:ext>
            </a:extLst>
          </p:cNvPr>
          <p:cNvPicPr>
            <a:picLocks noGrp="1" noChangeAspect="1"/>
          </p:cNvPicPr>
          <p:nvPr>
            <p:ph idx="1"/>
          </p:nvPr>
        </p:nvPicPr>
        <p:blipFill>
          <a:blip r:embed="rId2"/>
          <a:stretch>
            <a:fillRect/>
          </a:stretch>
        </p:blipFill>
        <p:spPr>
          <a:xfrm>
            <a:off x="2538424" y="1832077"/>
            <a:ext cx="8094446" cy="4802086"/>
          </a:xfrm>
          <a:prstGeom prst="rect">
            <a:avLst/>
          </a:prstGeom>
        </p:spPr>
      </p:pic>
      <p:sp>
        <p:nvSpPr>
          <p:cNvPr id="4" name="Rectangle 3">
            <a:extLst>
              <a:ext uri="{FF2B5EF4-FFF2-40B4-BE49-F238E27FC236}">
                <a16:creationId xmlns:a16="http://schemas.microsoft.com/office/drawing/2014/main" id="{D3CCEBDF-B18F-D940-95A0-249AF425FE5B}"/>
              </a:ext>
            </a:extLst>
          </p:cNvPr>
          <p:cNvSpPr/>
          <p:nvPr/>
        </p:nvSpPr>
        <p:spPr>
          <a:xfrm>
            <a:off x="838200" y="1321356"/>
            <a:ext cx="2319802" cy="369332"/>
          </a:xfrm>
          <a:prstGeom prst="rect">
            <a:avLst/>
          </a:prstGeom>
        </p:spPr>
        <p:txBody>
          <a:bodyPr wrap="none">
            <a:spAutoFit/>
          </a:bodyPr>
          <a:lstStyle/>
          <a:p>
            <a:r>
              <a:rPr lang="en-US" dirty="0"/>
              <a:t>https://</a:t>
            </a:r>
            <a:r>
              <a:rPr lang="en-US" dirty="0" err="1"/>
              <a:t>gtexportal.org</a:t>
            </a:r>
            <a:r>
              <a:rPr lang="en-US" dirty="0"/>
              <a:t>/</a:t>
            </a:r>
          </a:p>
        </p:txBody>
      </p:sp>
      <p:sp>
        <p:nvSpPr>
          <p:cNvPr id="6" name="Title 1">
            <a:extLst>
              <a:ext uri="{FF2B5EF4-FFF2-40B4-BE49-F238E27FC236}">
                <a16:creationId xmlns:a16="http://schemas.microsoft.com/office/drawing/2014/main" id="{DFD16899-C4DA-3945-B84F-24594AB9BFE7}"/>
              </a:ext>
            </a:extLst>
          </p:cNvPr>
          <p:cNvSpPr txBox="1">
            <a:spLocks/>
          </p:cNvSpPr>
          <p:nvPr/>
        </p:nvSpPr>
        <p:spPr>
          <a:xfrm>
            <a:off x="4988130" y="1024216"/>
            <a:ext cx="5905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rgbClr val="FFC000"/>
                </a:solidFill>
                <a:latin typeface="SF Pro Display Light" pitchFamily="2" charset="0"/>
                <a:ea typeface="SF Pro Display Light" pitchFamily="2" charset="0"/>
                <a:cs typeface="+mj-cs"/>
              </a:defRPr>
            </a:lvl1pPr>
          </a:lstStyle>
          <a:p>
            <a:r>
              <a:rPr lang="en-US" sz="2500" dirty="0"/>
              <a:t>I searched “rs12345”</a:t>
            </a:r>
          </a:p>
        </p:txBody>
      </p:sp>
      <p:sp>
        <p:nvSpPr>
          <p:cNvPr id="7" name="Frame 6">
            <a:extLst>
              <a:ext uri="{FF2B5EF4-FFF2-40B4-BE49-F238E27FC236}">
                <a16:creationId xmlns:a16="http://schemas.microsoft.com/office/drawing/2014/main" id="{1AF30FBB-B6FE-534B-86C5-E1486BE19F60}"/>
              </a:ext>
            </a:extLst>
          </p:cNvPr>
          <p:cNvSpPr/>
          <p:nvPr/>
        </p:nvSpPr>
        <p:spPr>
          <a:xfrm>
            <a:off x="2453152" y="6350793"/>
            <a:ext cx="1409700" cy="284163"/>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943687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A0DB8-9BE7-2B47-A9FA-CC15A9809AA5}"/>
              </a:ext>
            </a:extLst>
          </p:cNvPr>
          <p:cNvSpPr>
            <a:spLocks noGrp="1"/>
          </p:cNvSpPr>
          <p:nvPr>
            <p:ph type="title"/>
          </p:nvPr>
        </p:nvSpPr>
        <p:spPr/>
        <p:txBody>
          <a:bodyPr/>
          <a:lstStyle/>
          <a:p>
            <a:r>
              <a:rPr lang="en-US" dirty="0" err="1"/>
              <a:t>GTEx</a:t>
            </a:r>
            <a:endParaRPr lang="en-US" dirty="0"/>
          </a:p>
        </p:txBody>
      </p:sp>
      <p:pic>
        <p:nvPicPr>
          <p:cNvPr id="4" name="Content Placeholder 3">
            <a:extLst>
              <a:ext uri="{FF2B5EF4-FFF2-40B4-BE49-F238E27FC236}">
                <a16:creationId xmlns:a16="http://schemas.microsoft.com/office/drawing/2014/main" id="{0F890AC0-E46F-5B42-B868-490FB2A32633}"/>
              </a:ext>
            </a:extLst>
          </p:cNvPr>
          <p:cNvPicPr>
            <a:picLocks noGrp="1" noChangeAspect="1"/>
          </p:cNvPicPr>
          <p:nvPr>
            <p:ph idx="1"/>
          </p:nvPr>
        </p:nvPicPr>
        <p:blipFill>
          <a:blip r:embed="rId2"/>
          <a:stretch>
            <a:fillRect/>
          </a:stretch>
        </p:blipFill>
        <p:spPr>
          <a:xfrm>
            <a:off x="2924805" y="2141537"/>
            <a:ext cx="6342390" cy="4351338"/>
          </a:xfrm>
          <a:prstGeom prst="rect">
            <a:avLst/>
          </a:prstGeom>
        </p:spPr>
      </p:pic>
      <p:sp>
        <p:nvSpPr>
          <p:cNvPr id="5" name="Title 1">
            <a:extLst>
              <a:ext uri="{FF2B5EF4-FFF2-40B4-BE49-F238E27FC236}">
                <a16:creationId xmlns:a16="http://schemas.microsoft.com/office/drawing/2014/main" id="{9A83F80D-97C3-2046-BB6D-ADD2C351AFFB}"/>
              </a:ext>
            </a:extLst>
          </p:cNvPr>
          <p:cNvSpPr txBox="1">
            <a:spLocks/>
          </p:cNvSpPr>
          <p:nvPr/>
        </p:nvSpPr>
        <p:spPr>
          <a:xfrm>
            <a:off x="4378530" y="1253331"/>
            <a:ext cx="5905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rgbClr val="FFC000"/>
                </a:solidFill>
                <a:latin typeface="SF Pro Display Light" pitchFamily="2" charset="0"/>
                <a:ea typeface="SF Pro Display Light" pitchFamily="2" charset="0"/>
                <a:cs typeface="+mj-cs"/>
              </a:defRPr>
            </a:lvl1pPr>
          </a:lstStyle>
          <a:p>
            <a:r>
              <a:rPr lang="en-US" sz="2500" dirty="0"/>
              <a:t>I searched “</a:t>
            </a:r>
            <a:r>
              <a:rPr lang="en-US" sz="2500" i="1" dirty="0"/>
              <a:t>SLC39A10</a:t>
            </a:r>
            <a:r>
              <a:rPr lang="en-US" sz="2500" dirty="0"/>
              <a:t>”</a:t>
            </a:r>
          </a:p>
        </p:txBody>
      </p:sp>
    </p:spTree>
    <p:extLst>
      <p:ext uri="{BB962C8B-B14F-4D97-AF65-F5344CB8AC3E}">
        <p14:creationId xmlns:p14="http://schemas.microsoft.com/office/powerpoint/2010/main" val="1275560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E496D-80F9-9946-8B99-E0F19F36B701}"/>
              </a:ext>
            </a:extLst>
          </p:cNvPr>
          <p:cNvSpPr>
            <a:spLocks noGrp="1"/>
          </p:cNvSpPr>
          <p:nvPr>
            <p:ph type="title"/>
          </p:nvPr>
        </p:nvSpPr>
        <p:spPr/>
        <p:txBody>
          <a:bodyPr/>
          <a:lstStyle/>
          <a:p>
            <a:r>
              <a:rPr lang="en-US" dirty="0"/>
              <a:t>Association results</a:t>
            </a:r>
          </a:p>
        </p:txBody>
      </p:sp>
      <p:pic>
        <p:nvPicPr>
          <p:cNvPr id="4" name="Content Placeholder 3">
            <a:extLst>
              <a:ext uri="{FF2B5EF4-FFF2-40B4-BE49-F238E27FC236}">
                <a16:creationId xmlns:a16="http://schemas.microsoft.com/office/drawing/2014/main" id="{A75731FC-FDEA-C248-979B-98722338B3E7}"/>
              </a:ext>
            </a:extLst>
          </p:cNvPr>
          <p:cNvPicPr>
            <a:picLocks noGrp="1" noChangeAspect="1"/>
          </p:cNvPicPr>
          <p:nvPr>
            <p:ph idx="1"/>
          </p:nvPr>
        </p:nvPicPr>
        <p:blipFill>
          <a:blip r:embed="rId3"/>
          <a:stretch>
            <a:fillRect/>
          </a:stretch>
        </p:blipFill>
        <p:spPr>
          <a:xfrm>
            <a:off x="4670552" y="3121294"/>
            <a:ext cx="6934200" cy="2692400"/>
          </a:xfrm>
          <a:prstGeom prst="rect">
            <a:avLst/>
          </a:prstGeom>
        </p:spPr>
      </p:pic>
      <p:graphicFrame>
        <p:nvGraphicFramePr>
          <p:cNvPr id="6" name="Table 5">
            <a:extLst>
              <a:ext uri="{FF2B5EF4-FFF2-40B4-BE49-F238E27FC236}">
                <a16:creationId xmlns:a16="http://schemas.microsoft.com/office/drawing/2014/main" id="{25C5661D-08F6-2E47-9209-3E172815F574}"/>
              </a:ext>
            </a:extLst>
          </p:cNvPr>
          <p:cNvGraphicFramePr>
            <a:graphicFrameLocks noGrp="1"/>
          </p:cNvGraphicFramePr>
          <p:nvPr>
            <p:extLst>
              <p:ext uri="{D42A27DB-BD31-4B8C-83A1-F6EECF244321}">
                <p14:modId xmlns:p14="http://schemas.microsoft.com/office/powerpoint/2010/main" val="987827094"/>
              </p:ext>
            </p:extLst>
          </p:nvPr>
        </p:nvGraphicFramePr>
        <p:xfrm>
          <a:off x="1892427" y="3253691"/>
          <a:ext cx="2082800" cy="2427605"/>
        </p:xfrm>
        <a:graphic>
          <a:graphicData uri="http://schemas.openxmlformats.org/drawingml/2006/table">
            <a:tbl>
              <a:tblPr>
                <a:tableStyleId>{5C22544A-7EE6-4342-B048-85BDC9FD1C3A}</a:tableStyleId>
              </a:tblPr>
              <a:tblGrid>
                <a:gridCol w="1155700">
                  <a:extLst>
                    <a:ext uri="{9D8B030D-6E8A-4147-A177-3AD203B41FA5}">
                      <a16:colId xmlns:a16="http://schemas.microsoft.com/office/drawing/2014/main" val="1897542328"/>
                    </a:ext>
                  </a:extLst>
                </a:gridCol>
                <a:gridCol w="927100">
                  <a:extLst>
                    <a:ext uri="{9D8B030D-6E8A-4147-A177-3AD203B41FA5}">
                      <a16:colId xmlns:a16="http://schemas.microsoft.com/office/drawing/2014/main" val="2025181301"/>
                    </a:ext>
                  </a:extLst>
                </a:gridCol>
              </a:tblGrid>
              <a:tr h="203200">
                <a:tc>
                  <a:txBody>
                    <a:bodyPr/>
                    <a:lstStyle/>
                    <a:p>
                      <a:pPr algn="ctr" fontAlgn="b"/>
                      <a:r>
                        <a:rPr lang="en-US" sz="1200" b="1" i="0" u="none" strike="noStrike" dirty="0">
                          <a:solidFill>
                            <a:srgbClr val="000000"/>
                          </a:solidFill>
                          <a:effectLst/>
                          <a:latin typeface="Calibri" panose="020F0502020204030204" pitchFamily="34" charset="0"/>
                        </a:rPr>
                        <a:t>SNP</a:t>
                      </a:r>
                    </a:p>
                  </a:txBody>
                  <a:tcPr marL="9525" marR="9525" marT="9525" marB="0" anchor="b"/>
                </a:tc>
                <a:tc>
                  <a:txBody>
                    <a:bodyPr/>
                    <a:lstStyle/>
                    <a:p>
                      <a:pPr algn="ctr" fontAlgn="b"/>
                      <a:r>
                        <a:rPr lang="en-US" sz="1200" b="1" i="0" u="none" strike="noStrike" dirty="0">
                          <a:solidFill>
                            <a:srgbClr val="000000"/>
                          </a:solidFill>
                          <a:effectLst/>
                          <a:latin typeface="Calibri" panose="020F0502020204030204" pitchFamily="34" charset="0"/>
                        </a:rPr>
                        <a:t>P</a:t>
                      </a:r>
                    </a:p>
                  </a:txBody>
                  <a:tcPr marL="9525" marR="9525" marT="9525" marB="0" anchor="b"/>
                </a:tc>
                <a:extLst>
                  <a:ext uri="{0D108BD9-81ED-4DB2-BD59-A6C34878D82A}">
                    <a16:rowId xmlns:a16="http://schemas.microsoft.com/office/drawing/2014/main" val="2610156270"/>
                  </a:ext>
                </a:extLst>
              </a:tr>
              <a:tr h="203200">
                <a:tc>
                  <a:txBody>
                    <a:bodyPr/>
                    <a:lstStyle/>
                    <a:p>
                      <a:pPr algn="l" fontAlgn="b"/>
                      <a:r>
                        <a:rPr lang="en-US" sz="1200" u="none" strike="noStrike">
                          <a:effectLst/>
                        </a:rPr>
                        <a:t>chr1:135367430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2.49E-01</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66309029"/>
                  </a:ext>
                </a:extLst>
              </a:tr>
              <a:tr h="203200">
                <a:tc>
                  <a:txBody>
                    <a:bodyPr/>
                    <a:lstStyle/>
                    <a:p>
                      <a:pPr algn="l" fontAlgn="b"/>
                      <a:r>
                        <a:rPr lang="en-US" sz="1200" u="none" strike="noStrike">
                          <a:effectLst/>
                        </a:rPr>
                        <a:t>chr1:111988570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1.74E-02</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00565461"/>
                  </a:ext>
                </a:extLst>
              </a:tr>
              <a:tr h="203200">
                <a:tc>
                  <a:txBody>
                    <a:bodyPr/>
                    <a:lstStyle/>
                    <a:p>
                      <a:pPr algn="l" fontAlgn="b"/>
                      <a:r>
                        <a:rPr lang="en-US" sz="1200" u="none" strike="noStrike">
                          <a:effectLst/>
                        </a:rPr>
                        <a:t>chr1:112070215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5.41E-01</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37122868"/>
                  </a:ext>
                </a:extLst>
              </a:tr>
              <a:tr h="203200">
                <a:tc>
                  <a:txBody>
                    <a:bodyPr/>
                    <a:lstStyle/>
                    <a:p>
                      <a:pPr algn="l" fontAlgn="b"/>
                      <a:r>
                        <a:rPr lang="en-US" sz="1200" u="none" strike="noStrike" dirty="0">
                          <a:effectLst/>
                        </a:rPr>
                        <a:t>chr1:112091824</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1.04E-01</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36432376"/>
                  </a:ext>
                </a:extLst>
              </a:tr>
              <a:tr h="0">
                <a:tc>
                  <a:txBody>
                    <a:bodyPr/>
                    <a:lstStyle/>
                    <a:p>
                      <a:pPr algn="l" fontAlgn="b"/>
                      <a:r>
                        <a:rPr lang="en-US" sz="1200" u="none" strike="noStrike">
                          <a:effectLst/>
                        </a:rPr>
                        <a:t>chr2:102082746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9.47E-01</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06657348"/>
                  </a:ext>
                </a:extLst>
              </a:tr>
              <a:tr h="203200">
                <a:tc>
                  <a:txBody>
                    <a:bodyPr/>
                    <a:lstStyle/>
                    <a:p>
                      <a:pPr algn="l" fontAlgn="b"/>
                      <a:r>
                        <a:rPr lang="en-US" sz="1200" u="none" strike="noStrike">
                          <a:effectLst/>
                        </a:rPr>
                        <a:t>chr2:102086444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4.71E-01</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29609878"/>
                  </a:ext>
                </a:extLst>
              </a:tr>
              <a:tr h="203200">
                <a:tc>
                  <a:txBody>
                    <a:bodyPr/>
                    <a:lstStyle/>
                    <a:p>
                      <a:pPr algn="l" fontAlgn="b"/>
                      <a:r>
                        <a:rPr lang="en-US" sz="1200" u="none" strike="noStrike" dirty="0">
                          <a:effectLst/>
                        </a:rPr>
                        <a:t>chr2:102118534</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3.59E-01</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90686071"/>
                  </a:ext>
                </a:extLst>
              </a:tr>
              <a:tr h="203200">
                <a:tc>
                  <a:txBody>
                    <a:bodyPr/>
                    <a:lstStyle/>
                    <a:p>
                      <a:pPr algn="l" fontAlgn="b"/>
                      <a:r>
                        <a:rPr lang="en-US" sz="1200" u="none" strike="noStrike" dirty="0">
                          <a:effectLst/>
                        </a:rPr>
                        <a:t>chr2:102129814</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4.93E-01</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77310956"/>
                  </a:ext>
                </a:extLst>
              </a:tr>
              <a:tr h="203200">
                <a:tc>
                  <a:txBody>
                    <a:bodyPr/>
                    <a:lstStyle/>
                    <a:p>
                      <a:pPr algn="ctr" fontAlgn="b"/>
                      <a:r>
                        <a:rPr lang="en-US" sz="1200" b="0" i="0" u="none" strike="noStrike" dirty="0">
                          <a:solidFill>
                            <a:srgbClr val="000000"/>
                          </a:solidFill>
                          <a:effectLst/>
                          <a:latin typeface="Calibri" panose="020F0502020204030204" pitchFamily="34" charset="0"/>
                        </a:rPr>
                        <a:t>…</a:t>
                      </a:r>
                    </a:p>
                  </a:txBody>
                  <a:tcPr marL="9525" marR="9525" marT="9525" marB="0" anchor="b"/>
                </a:tc>
                <a:tc>
                  <a:txBody>
                    <a:bodyPr/>
                    <a:lstStyle/>
                    <a:p>
                      <a:pPr algn="ctr" fontAlgn="b"/>
                      <a:r>
                        <a:rPr lang="en-US" sz="1200" b="0" i="0" u="none" strike="noStrike" dirty="0">
                          <a:solidFill>
                            <a:srgbClr val="000000"/>
                          </a:solidFill>
                          <a:effectLst/>
                          <a:latin typeface="Calibri" panose="020F0502020204030204" pitchFamily="34" charset="0"/>
                        </a:rPr>
                        <a:t>…</a:t>
                      </a:r>
                    </a:p>
                  </a:txBody>
                  <a:tcPr marL="9525" marR="9525" marT="9525" marB="0" anchor="b"/>
                </a:tc>
                <a:extLst>
                  <a:ext uri="{0D108BD9-81ED-4DB2-BD59-A6C34878D82A}">
                    <a16:rowId xmlns:a16="http://schemas.microsoft.com/office/drawing/2014/main" val="4075534082"/>
                  </a:ext>
                </a:extLst>
              </a:tr>
              <a:tr h="203200">
                <a:tc>
                  <a:txBody>
                    <a:bodyPr/>
                    <a:lstStyle/>
                    <a:p>
                      <a:pPr algn="ctr" fontAlgn="b"/>
                      <a:r>
                        <a:rPr lang="en-US" sz="1200" b="0" i="0" u="none" strike="noStrike" dirty="0">
                          <a:solidFill>
                            <a:srgbClr val="000000"/>
                          </a:solidFill>
                          <a:effectLst/>
                          <a:latin typeface="Calibri" panose="020F0502020204030204" pitchFamily="34" charset="0"/>
                        </a:rPr>
                        <a:t>…</a:t>
                      </a:r>
                    </a:p>
                  </a:txBody>
                  <a:tcPr marL="9525" marR="9525" marT="9525" marB="0" anchor="b"/>
                </a:tc>
                <a:tc>
                  <a:txBody>
                    <a:bodyPr/>
                    <a:lstStyle/>
                    <a:p>
                      <a:pPr algn="ctr" fontAlgn="b"/>
                      <a:r>
                        <a:rPr lang="en-US" sz="1200" b="0" i="0" u="none" strike="noStrike" dirty="0">
                          <a:solidFill>
                            <a:srgbClr val="000000"/>
                          </a:solidFill>
                          <a:effectLst/>
                          <a:latin typeface="Calibri" panose="020F0502020204030204" pitchFamily="34" charset="0"/>
                        </a:rPr>
                        <a:t>…</a:t>
                      </a:r>
                    </a:p>
                  </a:txBody>
                  <a:tcPr marL="9525" marR="9525" marT="9525" marB="0" anchor="b"/>
                </a:tc>
                <a:extLst>
                  <a:ext uri="{0D108BD9-81ED-4DB2-BD59-A6C34878D82A}">
                    <a16:rowId xmlns:a16="http://schemas.microsoft.com/office/drawing/2014/main" val="2460559027"/>
                  </a:ext>
                </a:extLst>
              </a:tr>
              <a:tr h="203200">
                <a:tc>
                  <a:txBody>
                    <a:bodyPr/>
                    <a:lstStyle/>
                    <a:p>
                      <a:pPr algn="l" fontAlgn="b"/>
                      <a:r>
                        <a:rPr lang="en-US" sz="1200" b="0" i="0" u="none" strike="noStrike" dirty="0">
                          <a:solidFill>
                            <a:srgbClr val="000000"/>
                          </a:solidFill>
                          <a:effectLst/>
                          <a:latin typeface="Calibri" panose="020F0502020204030204" pitchFamily="34" charset="0"/>
                        </a:rPr>
                        <a:t>chr22:14567264</a:t>
                      </a:r>
                    </a:p>
                  </a:txBody>
                  <a:tcPr marL="9525" marR="9525" marT="9525" marB="0" anchor="b"/>
                </a:tc>
                <a:tc>
                  <a:txBody>
                    <a:bodyPr/>
                    <a:lstStyle/>
                    <a:p>
                      <a:pPr algn="r" fontAlgn="b"/>
                      <a:r>
                        <a:rPr lang="en-US" sz="1200" b="0" i="0" u="none" strike="noStrike" dirty="0">
                          <a:solidFill>
                            <a:srgbClr val="000000"/>
                          </a:solidFill>
                          <a:effectLst/>
                          <a:latin typeface="Calibri" panose="020F0502020204030204" pitchFamily="34" charset="0"/>
                        </a:rPr>
                        <a:t>9.22E-03</a:t>
                      </a:r>
                    </a:p>
                  </a:txBody>
                  <a:tcPr marL="9525" marR="9525" marT="9525" marB="0" anchor="b"/>
                </a:tc>
                <a:extLst>
                  <a:ext uri="{0D108BD9-81ED-4DB2-BD59-A6C34878D82A}">
                    <a16:rowId xmlns:a16="http://schemas.microsoft.com/office/drawing/2014/main" val="1987788978"/>
                  </a:ext>
                </a:extLst>
              </a:tr>
            </a:tbl>
          </a:graphicData>
        </a:graphic>
      </p:graphicFrame>
      <p:sp>
        <p:nvSpPr>
          <p:cNvPr id="7" name="Title 1">
            <a:extLst>
              <a:ext uri="{FF2B5EF4-FFF2-40B4-BE49-F238E27FC236}">
                <a16:creationId xmlns:a16="http://schemas.microsoft.com/office/drawing/2014/main" id="{93428B08-0251-864C-9ECA-6528AE8FD2A0}"/>
              </a:ext>
            </a:extLst>
          </p:cNvPr>
          <p:cNvSpPr txBox="1">
            <a:spLocks/>
          </p:cNvSpPr>
          <p:nvPr/>
        </p:nvSpPr>
        <p:spPr>
          <a:xfrm>
            <a:off x="838200" y="149582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rgbClr val="FFC000"/>
                </a:solidFill>
                <a:latin typeface="SF Pro Display Light" pitchFamily="2" charset="0"/>
                <a:ea typeface="SF Pro Display Light" pitchFamily="2" charset="0"/>
                <a:cs typeface="+mj-cs"/>
              </a:defRPr>
            </a:lvl1pPr>
          </a:lstStyle>
          <a:p>
            <a:r>
              <a:rPr lang="en-US" sz="2400" dirty="0"/>
              <a:t>Everything above the dotted lines is a pineapple-on-pizza gene, right?</a:t>
            </a:r>
          </a:p>
          <a:p>
            <a:r>
              <a:rPr lang="en-US" sz="2400" dirty="0"/>
              <a:t>Your GWAS is done, and you can publish it now, right?</a:t>
            </a:r>
          </a:p>
        </p:txBody>
      </p:sp>
      <p:sp>
        <p:nvSpPr>
          <p:cNvPr id="8" name="TextBox 7">
            <a:extLst>
              <a:ext uri="{FF2B5EF4-FFF2-40B4-BE49-F238E27FC236}">
                <a16:creationId xmlns:a16="http://schemas.microsoft.com/office/drawing/2014/main" id="{13FFCF2A-6359-FF4F-BAA0-9B26AC5E4F93}"/>
              </a:ext>
            </a:extLst>
          </p:cNvPr>
          <p:cNvSpPr txBox="1"/>
          <p:nvPr/>
        </p:nvSpPr>
        <p:spPr>
          <a:xfrm>
            <a:off x="5362702" y="3244523"/>
            <a:ext cx="5549900" cy="307777"/>
          </a:xfrm>
          <a:prstGeom prst="rect">
            <a:avLst/>
          </a:prstGeom>
          <a:noFill/>
        </p:spPr>
        <p:txBody>
          <a:bodyPr wrap="square" rtlCol="0">
            <a:spAutoFit/>
          </a:bodyPr>
          <a:lstStyle/>
          <a:p>
            <a:r>
              <a:rPr lang="en-US" sz="1400" dirty="0">
                <a:solidFill>
                  <a:schemeClr val="bg1"/>
                </a:solidFill>
                <a:latin typeface="Helvetica" pitchFamily="2" charset="0"/>
              </a:rPr>
              <a:t>Genome-wide meta-analysis of preference for pineapple on pizza</a:t>
            </a:r>
          </a:p>
        </p:txBody>
      </p:sp>
    </p:spTree>
    <p:extLst>
      <p:ext uri="{BB962C8B-B14F-4D97-AF65-F5344CB8AC3E}">
        <p14:creationId xmlns:p14="http://schemas.microsoft.com/office/powerpoint/2010/main" val="28909862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3386E-8F9C-CE44-B68D-C2D40CF45731}"/>
              </a:ext>
            </a:extLst>
          </p:cNvPr>
          <p:cNvSpPr>
            <a:spLocks noGrp="1"/>
          </p:cNvSpPr>
          <p:nvPr>
            <p:ph type="title"/>
          </p:nvPr>
        </p:nvSpPr>
        <p:spPr/>
        <p:txBody>
          <a:bodyPr/>
          <a:lstStyle/>
          <a:p>
            <a:r>
              <a:rPr lang="en-US" dirty="0"/>
              <a:t>Examples of tools</a:t>
            </a:r>
          </a:p>
        </p:txBody>
      </p:sp>
      <p:sp>
        <p:nvSpPr>
          <p:cNvPr id="3" name="Content Placeholder 2">
            <a:extLst>
              <a:ext uri="{FF2B5EF4-FFF2-40B4-BE49-F238E27FC236}">
                <a16:creationId xmlns:a16="http://schemas.microsoft.com/office/drawing/2014/main" id="{99262AD0-0B40-E54A-8C7E-42CB6CC785FF}"/>
              </a:ext>
            </a:extLst>
          </p:cNvPr>
          <p:cNvSpPr>
            <a:spLocks noGrp="1"/>
          </p:cNvSpPr>
          <p:nvPr>
            <p:ph idx="1"/>
          </p:nvPr>
        </p:nvSpPr>
        <p:spPr/>
        <p:txBody>
          <a:bodyPr/>
          <a:lstStyle/>
          <a:p>
            <a:r>
              <a:rPr lang="en-US" dirty="0" err="1"/>
              <a:t>HaploReg</a:t>
            </a:r>
            <a:endParaRPr lang="en-US" dirty="0"/>
          </a:p>
          <a:p>
            <a:r>
              <a:rPr lang="en-US" dirty="0" err="1"/>
              <a:t>RegulomeDB</a:t>
            </a:r>
            <a:endParaRPr lang="en-US" dirty="0"/>
          </a:p>
          <a:p>
            <a:r>
              <a:rPr lang="en-US" dirty="0" err="1"/>
              <a:t>GTEx</a:t>
            </a:r>
            <a:r>
              <a:rPr lang="en-US" dirty="0"/>
              <a:t> (portal)</a:t>
            </a:r>
          </a:p>
          <a:p>
            <a:r>
              <a:rPr lang="en-US" dirty="0"/>
              <a:t>Genome browser(s)</a:t>
            </a:r>
          </a:p>
          <a:p>
            <a:r>
              <a:rPr lang="en-US" dirty="0"/>
              <a:t>FUMA</a:t>
            </a:r>
          </a:p>
        </p:txBody>
      </p:sp>
    </p:spTree>
    <p:extLst>
      <p:ext uri="{BB962C8B-B14F-4D97-AF65-F5344CB8AC3E}">
        <p14:creationId xmlns:p14="http://schemas.microsoft.com/office/powerpoint/2010/main" val="36369500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6F8AE-AF54-F244-9FAF-06499FE974BE}"/>
              </a:ext>
            </a:extLst>
          </p:cNvPr>
          <p:cNvSpPr>
            <a:spLocks noGrp="1"/>
          </p:cNvSpPr>
          <p:nvPr>
            <p:ph type="title"/>
          </p:nvPr>
        </p:nvSpPr>
        <p:spPr/>
        <p:txBody>
          <a:bodyPr/>
          <a:lstStyle/>
          <a:p>
            <a:r>
              <a:rPr lang="en-US" dirty="0" err="1"/>
              <a:t>HaploReg</a:t>
            </a:r>
            <a:endParaRPr lang="en-US" dirty="0"/>
          </a:p>
        </p:txBody>
      </p:sp>
      <p:pic>
        <p:nvPicPr>
          <p:cNvPr id="4" name="Content Placeholder 3">
            <a:extLst>
              <a:ext uri="{FF2B5EF4-FFF2-40B4-BE49-F238E27FC236}">
                <a16:creationId xmlns:a16="http://schemas.microsoft.com/office/drawing/2014/main" id="{81E9A8D2-CA0B-C249-8916-FB80E9DDC58C}"/>
              </a:ext>
            </a:extLst>
          </p:cNvPr>
          <p:cNvPicPr>
            <a:picLocks noGrp="1" noChangeAspect="1"/>
          </p:cNvPicPr>
          <p:nvPr>
            <p:ph idx="1"/>
          </p:nvPr>
        </p:nvPicPr>
        <p:blipFill>
          <a:blip r:embed="rId2"/>
          <a:stretch>
            <a:fillRect/>
          </a:stretch>
        </p:blipFill>
        <p:spPr>
          <a:xfrm>
            <a:off x="2251786" y="2282825"/>
            <a:ext cx="7485227" cy="4351338"/>
          </a:xfrm>
          <a:prstGeom prst="rect">
            <a:avLst/>
          </a:prstGeom>
        </p:spPr>
      </p:pic>
      <p:sp>
        <p:nvSpPr>
          <p:cNvPr id="5" name="Title 1">
            <a:extLst>
              <a:ext uri="{FF2B5EF4-FFF2-40B4-BE49-F238E27FC236}">
                <a16:creationId xmlns:a16="http://schemas.microsoft.com/office/drawing/2014/main" id="{F9E756B0-F831-314B-A77B-8F50A583B4D0}"/>
              </a:ext>
            </a:extLst>
          </p:cNvPr>
          <p:cNvSpPr txBox="1">
            <a:spLocks/>
          </p:cNvSpPr>
          <p:nvPr/>
        </p:nvSpPr>
        <p:spPr>
          <a:xfrm>
            <a:off x="4353130" y="1430616"/>
            <a:ext cx="5905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rgbClr val="FFC000"/>
                </a:solidFill>
                <a:latin typeface="SF Pro Display Light" pitchFamily="2" charset="0"/>
                <a:ea typeface="SF Pro Display Light" pitchFamily="2" charset="0"/>
                <a:cs typeface="+mj-cs"/>
              </a:defRPr>
            </a:lvl1pPr>
          </a:lstStyle>
          <a:p>
            <a:r>
              <a:rPr lang="en-US" sz="2500" dirty="0"/>
              <a:t>I searched “rs12345”</a:t>
            </a:r>
          </a:p>
        </p:txBody>
      </p:sp>
      <p:sp>
        <p:nvSpPr>
          <p:cNvPr id="6" name="Rectangle 5">
            <a:extLst>
              <a:ext uri="{FF2B5EF4-FFF2-40B4-BE49-F238E27FC236}">
                <a16:creationId xmlns:a16="http://schemas.microsoft.com/office/drawing/2014/main" id="{E573960C-5CB8-1D48-A962-CA93F4AC50E1}"/>
              </a:ext>
            </a:extLst>
          </p:cNvPr>
          <p:cNvSpPr/>
          <p:nvPr/>
        </p:nvSpPr>
        <p:spPr>
          <a:xfrm>
            <a:off x="838200" y="1316407"/>
            <a:ext cx="6985000" cy="369332"/>
          </a:xfrm>
          <a:prstGeom prst="rect">
            <a:avLst/>
          </a:prstGeom>
        </p:spPr>
        <p:txBody>
          <a:bodyPr wrap="square">
            <a:spAutoFit/>
          </a:bodyPr>
          <a:lstStyle/>
          <a:p>
            <a:r>
              <a:rPr lang="en-US" dirty="0"/>
              <a:t>https://</a:t>
            </a:r>
            <a:r>
              <a:rPr lang="en-US" dirty="0" err="1"/>
              <a:t>pubs.broadinstitute.org</a:t>
            </a:r>
            <a:r>
              <a:rPr lang="en-US" dirty="0"/>
              <a:t>/mammals/</a:t>
            </a:r>
            <a:r>
              <a:rPr lang="en-US" dirty="0" err="1"/>
              <a:t>haploreg</a:t>
            </a:r>
            <a:r>
              <a:rPr lang="en-US" dirty="0"/>
              <a:t>/</a:t>
            </a:r>
            <a:r>
              <a:rPr lang="en-US" dirty="0" err="1"/>
              <a:t>haploreg.php</a:t>
            </a:r>
            <a:endParaRPr lang="en-US" dirty="0"/>
          </a:p>
        </p:txBody>
      </p:sp>
      <p:sp>
        <p:nvSpPr>
          <p:cNvPr id="7" name="Frame 6">
            <a:extLst>
              <a:ext uri="{FF2B5EF4-FFF2-40B4-BE49-F238E27FC236}">
                <a16:creationId xmlns:a16="http://schemas.microsoft.com/office/drawing/2014/main" id="{F9D7E82A-95AD-AA48-AF43-96DD76CA9D52}"/>
              </a:ext>
            </a:extLst>
          </p:cNvPr>
          <p:cNvSpPr/>
          <p:nvPr/>
        </p:nvSpPr>
        <p:spPr>
          <a:xfrm>
            <a:off x="2251273" y="4643252"/>
            <a:ext cx="7118358" cy="65314"/>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Frame 7">
            <a:extLst>
              <a:ext uri="{FF2B5EF4-FFF2-40B4-BE49-F238E27FC236}">
                <a16:creationId xmlns:a16="http://schemas.microsoft.com/office/drawing/2014/main" id="{E4943C4D-B181-FF4E-AA82-04A5B965D4DF}"/>
              </a:ext>
            </a:extLst>
          </p:cNvPr>
          <p:cNvSpPr/>
          <p:nvPr/>
        </p:nvSpPr>
        <p:spPr>
          <a:xfrm>
            <a:off x="2203769" y="3336929"/>
            <a:ext cx="1115383" cy="184141"/>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46225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CC138-6EF1-8245-9871-A0CCE8A954DD}"/>
              </a:ext>
            </a:extLst>
          </p:cNvPr>
          <p:cNvSpPr>
            <a:spLocks noGrp="1"/>
          </p:cNvSpPr>
          <p:nvPr>
            <p:ph type="title"/>
          </p:nvPr>
        </p:nvSpPr>
        <p:spPr/>
        <p:txBody>
          <a:bodyPr/>
          <a:lstStyle/>
          <a:p>
            <a:r>
              <a:rPr lang="en-US" dirty="0" err="1"/>
              <a:t>RegulomeDB</a:t>
            </a:r>
            <a:endParaRPr lang="en-US" dirty="0"/>
          </a:p>
        </p:txBody>
      </p:sp>
      <p:pic>
        <p:nvPicPr>
          <p:cNvPr id="4" name="Content Placeholder 3">
            <a:extLst>
              <a:ext uri="{FF2B5EF4-FFF2-40B4-BE49-F238E27FC236}">
                <a16:creationId xmlns:a16="http://schemas.microsoft.com/office/drawing/2014/main" id="{7E2BF223-1D47-4C4E-A4CB-0CCF8B8CDEA2}"/>
              </a:ext>
            </a:extLst>
          </p:cNvPr>
          <p:cNvPicPr>
            <a:picLocks noGrp="1" noChangeAspect="1"/>
          </p:cNvPicPr>
          <p:nvPr>
            <p:ph idx="1"/>
          </p:nvPr>
        </p:nvPicPr>
        <p:blipFill>
          <a:blip r:embed="rId2"/>
          <a:stretch>
            <a:fillRect/>
          </a:stretch>
        </p:blipFill>
        <p:spPr>
          <a:xfrm>
            <a:off x="2874538" y="1825625"/>
            <a:ext cx="6442923" cy="4351338"/>
          </a:xfrm>
          <a:prstGeom prst="rect">
            <a:avLst/>
          </a:prstGeom>
        </p:spPr>
      </p:pic>
      <p:sp>
        <p:nvSpPr>
          <p:cNvPr id="6" name="Rectangle 5">
            <a:extLst>
              <a:ext uri="{FF2B5EF4-FFF2-40B4-BE49-F238E27FC236}">
                <a16:creationId xmlns:a16="http://schemas.microsoft.com/office/drawing/2014/main" id="{C8F2B109-7B6C-8C45-A1D7-68C8548A395F}"/>
              </a:ext>
            </a:extLst>
          </p:cNvPr>
          <p:cNvSpPr/>
          <p:nvPr/>
        </p:nvSpPr>
        <p:spPr>
          <a:xfrm>
            <a:off x="838200" y="1321356"/>
            <a:ext cx="4182876" cy="369332"/>
          </a:xfrm>
          <a:prstGeom prst="rect">
            <a:avLst/>
          </a:prstGeom>
        </p:spPr>
        <p:txBody>
          <a:bodyPr wrap="none">
            <a:spAutoFit/>
          </a:bodyPr>
          <a:lstStyle/>
          <a:p>
            <a:r>
              <a:rPr lang="en-US" dirty="0"/>
              <a:t>https://</a:t>
            </a:r>
            <a:r>
              <a:rPr lang="en-US" dirty="0" err="1"/>
              <a:t>regulomedb.org</a:t>
            </a:r>
            <a:r>
              <a:rPr lang="en-US" dirty="0"/>
              <a:t>/regulome-search/</a:t>
            </a:r>
          </a:p>
        </p:txBody>
      </p:sp>
    </p:spTree>
    <p:extLst>
      <p:ext uri="{BB962C8B-B14F-4D97-AF65-F5344CB8AC3E}">
        <p14:creationId xmlns:p14="http://schemas.microsoft.com/office/powerpoint/2010/main" val="37450225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142DC-83CC-3C4D-A7A2-19E80A450F27}"/>
              </a:ext>
            </a:extLst>
          </p:cNvPr>
          <p:cNvSpPr>
            <a:spLocks noGrp="1"/>
          </p:cNvSpPr>
          <p:nvPr>
            <p:ph type="title"/>
          </p:nvPr>
        </p:nvSpPr>
        <p:spPr/>
        <p:txBody>
          <a:bodyPr/>
          <a:lstStyle/>
          <a:p>
            <a:r>
              <a:rPr lang="en-US" dirty="0" err="1"/>
              <a:t>RegulomeDB</a:t>
            </a:r>
            <a:endParaRPr lang="en-US" dirty="0"/>
          </a:p>
        </p:txBody>
      </p:sp>
      <p:pic>
        <p:nvPicPr>
          <p:cNvPr id="8" name="Content Placeholder 7">
            <a:extLst>
              <a:ext uri="{FF2B5EF4-FFF2-40B4-BE49-F238E27FC236}">
                <a16:creationId xmlns:a16="http://schemas.microsoft.com/office/drawing/2014/main" id="{6DE1C271-5265-5F46-BA70-68A56164C1DB}"/>
              </a:ext>
            </a:extLst>
          </p:cNvPr>
          <p:cNvPicPr>
            <a:picLocks noGrp="1" noChangeAspect="1"/>
          </p:cNvPicPr>
          <p:nvPr>
            <p:ph idx="1"/>
          </p:nvPr>
        </p:nvPicPr>
        <p:blipFill>
          <a:blip r:embed="rId2"/>
          <a:stretch>
            <a:fillRect/>
          </a:stretch>
        </p:blipFill>
        <p:spPr>
          <a:xfrm>
            <a:off x="1550153" y="1500876"/>
            <a:ext cx="9319552" cy="4991999"/>
          </a:xfrm>
          <a:prstGeom prst="rect">
            <a:avLst/>
          </a:prstGeom>
        </p:spPr>
      </p:pic>
    </p:spTree>
    <p:extLst>
      <p:ext uri="{BB962C8B-B14F-4D97-AF65-F5344CB8AC3E}">
        <p14:creationId xmlns:p14="http://schemas.microsoft.com/office/powerpoint/2010/main" val="10660227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2BB6D-A954-7A48-98E1-347FC344B6F3}"/>
              </a:ext>
            </a:extLst>
          </p:cNvPr>
          <p:cNvSpPr>
            <a:spLocks noGrp="1"/>
          </p:cNvSpPr>
          <p:nvPr>
            <p:ph type="title"/>
          </p:nvPr>
        </p:nvSpPr>
        <p:spPr/>
        <p:txBody>
          <a:bodyPr/>
          <a:lstStyle/>
          <a:p>
            <a:r>
              <a:rPr lang="en-US" dirty="0"/>
              <a:t>“Association-based” annotation methods</a:t>
            </a:r>
          </a:p>
        </p:txBody>
      </p:sp>
      <p:sp>
        <p:nvSpPr>
          <p:cNvPr id="3" name="Content Placeholder 2">
            <a:extLst>
              <a:ext uri="{FF2B5EF4-FFF2-40B4-BE49-F238E27FC236}">
                <a16:creationId xmlns:a16="http://schemas.microsoft.com/office/drawing/2014/main" id="{2B76E275-8C39-EF49-B9EA-45ECAB7EBD66}"/>
              </a:ext>
            </a:extLst>
          </p:cNvPr>
          <p:cNvSpPr>
            <a:spLocks noGrp="1"/>
          </p:cNvSpPr>
          <p:nvPr>
            <p:ph idx="1"/>
          </p:nvPr>
        </p:nvSpPr>
        <p:spPr/>
        <p:txBody>
          <a:bodyPr/>
          <a:lstStyle/>
          <a:p>
            <a:r>
              <a:rPr lang="en-US" dirty="0"/>
              <a:t>Examples of information of interest</a:t>
            </a:r>
          </a:p>
          <a:p>
            <a:pPr lvl="1"/>
            <a:r>
              <a:rPr lang="en-US" dirty="0"/>
              <a:t>Are the loci associated with my trait enriched for…</a:t>
            </a:r>
          </a:p>
          <a:p>
            <a:pPr lvl="2"/>
            <a:r>
              <a:rPr lang="en-US" dirty="0"/>
              <a:t>Expression in a tissue/cell type? At a particular developmental stage?</a:t>
            </a:r>
          </a:p>
          <a:p>
            <a:pPr lvl="2"/>
            <a:r>
              <a:rPr lang="en-US" dirty="0"/>
              <a:t>Particular chromatin markings?</a:t>
            </a:r>
          </a:p>
          <a:p>
            <a:pPr lvl="2"/>
            <a:r>
              <a:rPr lang="en-US" dirty="0"/>
              <a:t>Known regulatory elements for a particular tissue/cell type/stage?</a:t>
            </a:r>
          </a:p>
          <a:p>
            <a:pPr lvl="2"/>
            <a:r>
              <a:rPr lang="en-US" dirty="0"/>
              <a:t>Genes in a network? Pathway? Other categories of genes?</a:t>
            </a:r>
          </a:p>
          <a:p>
            <a:r>
              <a:rPr lang="en-US" dirty="0"/>
              <a:t>Examples of some enrichment databases/tools</a:t>
            </a:r>
          </a:p>
          <a:p>
            <a:pPr lvl="1"/>
            <a:r>
              <a:rPr lang="en-US" dirty="0" err="1"/>
              <a:t>HaploReg</a:t>
            </a:r>
            <a:endParaRPr lang="en-US" dirty="0"/>
          </a:p>
          <a:p>
            <a:pPr lvl="1"/>
            <a:r>
              <a:rPr lang="en-US" dirty="0"/>
              <a:t>FUMA</a:t>
            </a:r>
          </a:p>
          <a:p>
            <a:pPr lvl="1"/>
            <a:r>
              <a:rPr lang="en-US" dirty="0"/>
              <a:t>A lot of types of gene annotation/gene sets exist</a:t>
            </a:r>
          </a:p>
        </p:txBody>
      </p:sp>
    </p:spTree>
    <p:extLst>
      <p:ext uri="{BB962C8B-B14F-4D97-AF65-F5344CB8AC3E}">
        <p14:creationId xmlns:p14="http://schemas.microsoft.com/office/powerpoint/2010/main" val="21039876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04A00-9C07-A8B4-79CE-75EC03400473}"/>
              </a:ext>
            </a:extLst>
          </p:cNvPr>
          <p:cNvSpPr>
            <a:spLocks noGrp="1"/>
          </p:cNvSpPr>
          <p:nvPr>
            <p:ph type="title"/>
          </p:nvPr>
        </p:nvSpPr>
        <p:spPr/>
        <p:txBody>
          <a:bodyPr/>
          <a:lstStyle/>
          <a:p>
            <a:r>
              <a:rPr lang="en-US" dirty="0"/>
              <a:t>Enrichment – main idea</a:t>
            </a:r>
          </a:p>
        </p:txBody>
      </p:sp>
      <p:pic>
        <p:nvPicPr>
          <p:cNvPr id="4" name="Content Placeholder 3">
            <a:extLst>
              <a:ext uri="{FF2B5EF4-FFF2-40B4-BE49-F238E27FC236}">
                <a16:creationId xmlns:a16="http://schemas.microsoft.com/office/drawing/2014/main" id="{878B7697-F134-B8DB-2132-931260E2825E}"/>
              </a:ext>
            </a:extLst>
          </p:cNvPr>
          <p:cNvPicPr>
            <a:picLocks noGrp="1" noChangeAspect="1"/>
          </p:cNvPicPr>
          <p:nvPr>
            <p:ph idx="1"/>
          </p:nvPr>
        </p:nvPicPr>
        <p:blipFill>
          <a:blip r:embed="rId2"/>
          <a:stretch>
            <a:fillRect/>
          </a:stretch>
        </p:blipFill>
        <p:spPr>
          <a:xfrm>
            <a:off x="2131744" y="1825625"/>
            <a:ext cx="7928511" cy="4351338"/>
          </a:xfrm>
          <a:prstGeom prst="rect">
            <a:avLst/>
          </a:prstGeom>
        </p:spPr>
      </p:pic>
    </p:spTree>
    <p:extLst>
      <p:ext uri="{BB962C8B-B14F-4D97-AF65-F5344CB8AC3E}">
        <p14:creationId xmlns:p14="http://schemas.microsoft.com/office/powerpoint/2010/main" val="41936316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9404E-574E-9746-9D7A-6306FDADF770}"/>
              </a:ext>
            </a:extLst>
          </p:cNvPr>
          <p:cNvSpPr>
            <a:spLocks noGrp="1"/>
          </p:cNvSpPr>
          <p:nvPr>
            <p:ph type="title"/>
          </p:nvPr>
        </p:nvSpPr>
        <p:spPr/>
        <p:txBody>
          <a:bodyPr/>
          <a:lstStyle/>
          <a:p>
            <a:r>
              <a:rPr lang="en-US" dirty="0"/>
              <a:t>Example:</a:t>
            </a:r>
            <a:br>
              <a:rPr lang="en-US" dirty="0"/>
            </a:br>
            <a:r>
              <a:rPr lang="en-US" dirty="0"/>
              <a:t>enrichment testing in </a:t>
            </a:r>
            <a:r>
              <a:rPr lang="en-US" dirty="0" err="1"/>
              <a:t>HaploReg</a:t>
            </a:r>
            <a:endParaRPr lang="en-US" dirty="0"/>
          </a:p>
        </p:txBody>
      </p:sp>
      <p:pic>
        <p:nvPicPr>
          <p:cNvPr id="4" name="Content Placeholder 3">
            <a:extLst>
              <a:ext uri="{FF2B5EF4-FFF2-40B4-BE49-F238E27FC236}">
                <a16:creationId xmlns:a16="http://schemas.microsoft.com/office/drawing/2014/main" id="{F5E2F4C2-4ABA-9944-B205-7EE48E1ADEAA}"/>
              </a:ext>
            </a:extLst>
          </p:cNvPr>
          <p:cNvPicPr>
            <a:picLocks noGrp="1" noChangeAspect="1"/>
          </p:cNvPicPr>
          <p:nvPr>
            <p:ph idx="1"/>
          </p:nvPr>
        </p:nvPicPr>
        <p:blipFill>
          <a:blip r:embed="rId2"/>
          <a:stretch>
            <a:fillRect/>
          </a:stretch>
        </p:blipFill>
        <p:spPr>
          <a:xfrm>
            <a:off x="542365" y="1652632"/>
            <a:ext cx="10515600" cy="2142382"/>
          </a:xfrm>
          <a:prstGeom prst="rect">
            <a:avLst/>
          </a:prstGeom>
        </p:spPr>
      </p:pic>
      <p:sp>
        <p:nvSpPr>
          <p:cNvPr id="5" name="Frame 4">
            <a:extLst>
              <a:ext uri="{FF2B5EF4-FFF2-40B4-BE49-F238E27FC236}">
                <a16:creationId xmlns:a16="http://schemas.microsoft.com/office/drawing/2014/main" id="{FF96823F-020E-764B-81B7-C309523F9C6B}"/>
              </a:ext>
            </a:extLst>
          </p:cNvPr>
          <p:cNvSpPr/>
          <p:nvPr/>
        </p:nvSpPr>
        <p:spPr>
          <a:xfrm>
            <a:off x="2459263" y="3392776"/>
            <a:ext cx="7572243" cy="184141"/>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itle 1">
            <a:extLst>
              <a:ext uri="{FF2B5EF4-FFF2-40B4-BE49-F238E27FC236}">
                <a16:creationId xmlns:a16="http://schemas.microsoft.com/office/drawing/2014/main" id="{904E3800-4DA8-F243-8E83-7E7D903A85CB}"/>
              </a:ext>
            </a:extLst>
          </p:cNvPr>
          <p:cNvSpPr txBox="1">
            <a:spLocks/>
          </p:cNvSpPr>
          <p:nvPr/>
        </p:nvSpPr>
        <p:spPr>
          <a:xfrm>
            <a:off x="987584" y="371139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rgbClr val="FFC000"/>
                </a:solidFill>
                <a:latin typeface="SF Pro Display Light" pitchFamily="2" charset="0"/>
                <a:ea typeface="SF Pro Display Light" pitchFamily="2" charset="0"/>
                <a:cs typeface="+mj-cs"/>
              </a:defRPr>
            </a:lvl1pPr>
          </a:lstStyle>
          <a:p>
            <a:r>
              <a:rPr lang="en-US" sz="2500" dirty="0"/>
              <a:t>Are these 18 lupus associations enriched for enhancers in particular cell types?</a:t>
            </a:r>
          </a:p>
        </p:txBody>
      </p:sp>
    </p:spTree>
    <p:extLst>
      <p:ext uri="{BB962C8B-B14F-4D97-AF65-F5344CB8AC3E}">
        <p14:creationId xmlns:p14="http://schemas.microsoft.com/office/powerpoint/2010/main" val="15407369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D9BB7-9C76-BD42-B9F7-4491D7C36C11}"/>
              </a:ext>
            </a:extLst>
          </p:cNvPr>
          <p:cNvSpPr>
            <a:spLocks noGrp="1"/>
          </p:cNvSpPr>
          <p:nvPr>
            <p:ph type="title"/>
          </p:nvPr>
        </p:nvSpPr>
        <p:spPr/>
        <p:txBody>
          <a:bodyPr>
            <a:normAutofit fontScale="90000"/>
          </a:bodyPr>
          <a:lstStyle/>
          <a:p>
            <a:r>
              <a:rPr lang="en-US" dirty="0"/>
              <a:t>Example:</a:t>
            </a:r>
            <a:br>
              <a:rPr lang="en-US" dirty="0"/>
            </a:br>
            <a:r>
              <a:rPr lang="en-US" dirty="0"/>
              <a:t>Enrichment testing</a:t>
            </a:r>
            <a:br>
              <a:rPr lang="en-US" dirty="0"/>
            </a:br>
            <a:r>
              <a:rPr lang="en-US" dirty="0"/>
              <a:t>in </a:t>
            </a:r>
            <a:r>
              <a:rPr lang="en-US" dirty="0" err="1"/>
              <a:t>HaploReg</a:t>
            </a:r>
            <a:endParaRPr lang="en-US" dirty="0"/>
          </a:p>
        </p:txBody>
      </p:sp>
      <p:pic>
        <p:nvPicPr>
          <p:cNvPr id="4" name="Content Placeholder 3">
            <a:extLst>
              <a:ext uri="{FF2B5EF4-FFF2-40B4-BE49-F238E27FC236}">
                <a16:creationId xmlns:a16="http://schemas.microsoft.com/office/drawing/2014/main" id="{4B15953B-E135-F441-90FC-F636BF02078E}"/>
              </a:ext>
            </a:extLst>
          </p:cNvPr>
          <p:cNvPicPr>
            <a:picLocks noGrp="1" noChangeAspect="1"/>
          </p:cNvPicPr>
          <p:nvPr>
            <p:ph idx="1"/>
          </p:nvPr>
        </p:nvPicPr>
        <p:blipFill>
          <a:blip r:embed="rId2"/>
          <a:stretch>
            <a:fillRect/>
          </a:stretch>
        </p:blipFill>
        <p:spPr>
          <a:xfrm>
            <a:off x="6428155" y="172929"/>
            <a:ext cx="5485939" cy="6512142"/>
          </a:xfrm>
          <a:prstGeom prst="rect">
            <a:avLst/>
          </a:prstGeom>
        </p:spPr>
      </p:pic>
    </p:spTree>
    <p:extLst>
      <p:ext uri="{BB962C8B-B14F-4D97-AF65-F5344CB8AC3E}">
        <p14:creationId xmlns:p14="http://schemas.microsoft.com/office/powerpoint/2010/main" val="25993264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835B7-802E-C448-BF56-D501C974E4FA}"/>
              </a:ext>
            </a:extLst>
          </p:cNvPr>
          <p:cNvSpPr>
            <a:spLocks noGrp="1"/>
          </p:cNvSpPr>
          <p:nvPr>
            <p:ph type="title"/>
          </p:nvPr>
        </p:nvSpPr>
        <p:spPr/>
        <p:txBody>
          <a:bodyPr/>
          <a:lstStyle/>
          <a:p>
            <a:r>
              <a:rPr lang="en-US" dirty="0"/>
              <a:t>FUMA (Functional Mapping and and Annotation of GWAS)</a:t>
            </a:r>
          </a:p>
        </p:txBody>
      </p:sp>
      <p:pic>
        <p:nvPicPr>
          <p:cNvPr id="5" name="Content Placeholder 4">
            <a:extLst>
              <a:ext uri="{FF2B5EF4-FFF2-40B4-BE49-F238E27FC236}">
                <a16:creationId xmlns:a16="http://schemas.microsoft.com/office/drawing/2014/main" id="{806CF3DB-D7D3-1D46-9B44-551864194B7E}"/>
              </a:ext>
            </a:extLst>
          </p:cNvPr>
          <p:cNvPicPr>
            <a:picLocks noGrp="1" noChangeAspect="1"/>
          </p:cNvPicPr>
          <p:nvPr>
            <p:ph idx="1"/>
          </p:nvPr>
        </p:nvPicPr>
        <p:blipFill>
          <a:blip r:embed="rId2"/>
          <a:stretch>
            <a:fillRect/>
          </a:stretch>
        </p:blipFill>
        <p:spPr>
          <a:xfrm>
            <a:off x="7059807" y="1219845"/>
            <a:ext cx="4635768" cy="5273030"/>
          </a:xfrm>
          <a:prstGeom prst="rect">
            <a:avLst/>
          </a:prstGeom>
        </p:spPr>
      </p:pic>
      <p:sp>
        <p:nvSpPr>
          <p:cNvPr id="4" name="Rectangle 3">
            <a:extLst>
              <a:ext uri="{FF2B5EF4-FFF2-40B4-BE49-F238E27FC236}">
                <a16:creationId xmlns:a16="http://schemas.microsoft.com/office/drawing/2014/main" id="{BF9C6BD3-FF4E-B24B-9085-D6BE55F0CE83}"/>
              </a:ext>
            </a:extLst>
          </p:cNvPr>
          <p:cNvSpPr/>
          <p:nvPr/>
        </p:nvSpPr>
        <p:spPr>
          <a:xfrm>
            <a:off x="838200" y="1506022"/>
            <a:ext cx="2254015" cy="369332"/>
          </a:xfrm>
          <a:prstGeom prst="rect">
            <a:avLst/>
          </a:prstGeom>
        </p:spPr>
        <p:txBody>
          <a:bodyPr wrap="none">
            <a:spAutoFit/>
          </a:bodyPr>
          <a:lstStyle/>
          <a:p>
            <a:r>
              <a:rPr lang="en-US" dirty="0"/>
              <a:t>https://</a:t>
            </a:r>
            <a:r>
              <a:rPr lang="en-US" dirty="0" err="1"/>
              <a:t>fuma.ctglab.nl</a:t>
            </a:r>
            <a:endParaRPr lang="en-US" dirty="0"/>
          </a:p>
        </p:txBody>
      </p:sp>
      <p:sp>
        <p:nvSpPr>
          <p:cNvPr id="7" name="Frame 6">
            <a:extLst>
              <a:ext uri="{FF2B5EF4-FFF2-40B4-BE49-F238E27FC236}">
                <a16:creationId xmlns:a16="http://schemas.microsoft.com/office/drawing/2014/main" id="{8DA54589-A923-F74F-8141-A22F4DF6CB3B}"/>
              </a:ext>
            </a:extLst>
          </p:cNvPr>
          <p:cNvSpPr/>
          <p:nvPr/>
        </p:nvSpPr>
        <p:spPr>
          <a:xfrm>
            <a:off x="7059807" y="1506022"/>
            <a:ext cx="4635768" cy="2326390"/>
          </a:xfrm>
          <a:prstGeom prst="frame">
            <a:avLst>
              <a:gd name="adj1" fmla="val 219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Frame 7">
            <a:extLst>
              <a:ext uri="{FF2B5EF4-FFF2-40B4-BE49-F238E27FC236}">
                <a16:creationId xmlns:a16="http://schemas.microsoft.com/office/drawing/2014/main" id="{4A13D1E5-5BBA-A241-9165-9C15F8813B66}"/>
              </a:ext>
            </a:extLst>
          </p:cNvPr>
          <p:cNvSpPr/>
          <p:nvPr/>
        </p:nvSpPr>
        <p:spPr>
          <a:xfrm>
            <a:off x="7059807" y="3832412"/>
            <a:ext cx="4635768" cy="2682761"/>
          </a:xfrm>
          <a:prstGeom prst="frame">
            <a:avLst>
              <a:gd name="adj1" fmla="val 2197"/>
            </a:avLst>
          </a:prstGeom>
          <a:solidFill>
            <a:srgbClr val="B010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085E3CBA-ADC9-4D49-9A66-D00324881A0B}"/>
              </a:ext>
            </a:extLst>
          </p:cNvPr>
          <p:cNvSpPr txBox="1"/>
          <p:nvPr/>
        </p:nvSpPr>
        <p:spPr>
          <a:xfrm>
            <a:off x="3832411" y="2111188"/>
            <a:ext cx="3415553" cy="2862322"/>
          </a:xfrm>
          <a:prstGeom prst="rect">
            <a:avLst/>
          </a:prstGeom>
          <a:noFill/>
        </p:spPr>
        <p:txBody>
          <a:bodyPr wrap="square" rtlCol="0">
            <a:spAutoFit/>
          </a:bodyPr>
          <a:lstStyle/>
          <a:p>
            <a:r>
              <a:rPr lang="en-US" dirty="0">
                <a:highlight>
                  <a:srgbClr val="0000FF"/>
                </a:highlight>
              </a:rPr>
              <a:t>1. Prioritize genes from the various loci</a:t>
            </a:r>
          </a:p>
          <a:p>
            <a:endParaRPr lang="en-US" dirty="0"/>
          </a:p>
          <a:p>
            <a:endParaRPr lang="en-US" dirty="0"/>
          </a:p>
          <a:p>
            <a:endParaRPr lang="en-US" dirty="0"/>
          </a:p>
          <a:p>
            <a:endParaRPr lang="en-US" dirty="0"/>
          </a:p>
          <a:p>
            <a:endParaRPr lang="en-US" dirty="0"/>
          </a:p>
          <a:p>
            <a:endParaRPr lang="en-US" dirty="0"/>
          </a:p>
          <a:p>
            <a:endParaRPr lang="en-US" dirty="0"/>
          </a:p>
          <a:p>
            <a:r>
              <a:rPr lang="en-US" dirty="0">
                <a:highlight>
                  <a:srgbClr val="B01016"/>
                </a:highlight>
              </a:rPr>
              <a:t>2. Gene enrichment tests, etc.</a:t>
            </a:r>
          </a:p>
        </p:txBody>
      </p:sp>
    </p:spTree>
    <p:extLst>
      <p:ext uri="{BB962C8B-B14F-4D97-AF65-F5344CB8AC3E}">
        <p14:creationId xmlns:p14="http://schemas.microsoft.com/office/powerpoint/2010/main" val="15612557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FA672-8E9F-4A46-A5B9-497BE1564434}"/>
              </a:ext>
            </a:extLst>
          </p:cNvPr>
          <p:cNvSpPr>
            <a:spLocks noGrp="1"/>
          </p:cNvSpPr>
          <p:nvPr>
            <p:ph type="title"/>
          </p:nvPr>
        </p:nvSpPr>
        <p:spPr/>
        <p:txBody>
          <a:bodyPr/>
          <a:lstStyle/>
          <a:p>
            <a:r>
              <a:rPr lang="en-US" dirty="0"/>
              <a:t>FUMA annotation example</a:t>
            </a:r>
          </a:p>
        </p:txBody>
      </p:sp>
      <p:pic>
        <p:nvPicPr>
          <p:cNvPr id="4" name="Content Placeholder 3">
            <a:extLst>
              <a:ext uri="{FF2B5EF4-FFF2-40B4-BE49-F238E27FC236}">
                <a16:creationId xmlns:a16="http://schemas.microsoft.com/office/drawing/2014/main" id="{5CAB8296-002F-5E4B-A798-F2297166170F}"/>
              </a:ext>
            </a:extLst>
          </p:cNvPr>
          <p:cNvPicPr>
            <a:picLocks noGrp="1" noChangeAspect="1"/>
          </p:cNvPicPr>
          <p:nvPr>
            <p:ph idx="1"/>
          </p:nvPr>
        </p:nvPicPr>
        <p:blipFill>
          <a:blip r:embed="rId2"/>
          <a:stretch>
            <a:fillRect/>
          </a:stretch>
        </p:blipFill>
        <p:spPr>
          <a:xfrm>
            <a:off x="2774237" y="1825625"/>
            <a:ext cx="6643526" cy="4351338"/>
          </a:xfrm>
          <a:prstGeom prst="rect">
            <a:avLst/>
          </a:prstGeom>
        </p:spPr>
      </p:pic>
      <p:sp>
        <p:nvSpPr>
          <p:cNvPr id="5" name="Frame 4">
            <a:extLst>
              <a:ext uri="{FF2B5EF4-FFF2-40B4-BE49-F238E27FC236}">
                <a16:creationId xmlns:a16="http://schemas.microsoft.com/office/drawing/2014/main" id="{9A959E1C-A3E2-904D-9BAE-30E4F06A5B7C}"/>
              </a:ext>
            </a:extLst>
          </p:cNvPr>
          <p:cNvSpPr/>
          <p:nvPr/>
        </p:nvSpPr>
        <p:spPr>
          <a:xfrm>
            <a:off x="6360459" y="2141863"/>
            <a:ext cx="672353" cy="345843"/>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68240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2DAAE-51DB-B440-A474-8198ADA6B9CD}"/>
              </a:ext>
            </a:extLst>
          </p:cNvPr>
          <p:cNvSpPr>
            <a:spLocks noGrp="1"/>
          </p:cNvSpPr>
          <p:nvPr>
            <p:ph type="title"/>
          </p:nvPr>
        </p:nvSpPr>
        <p:spPr/>
        <p:txBody>
          <a:bodyPr/>
          <a:lstStyle/>
          <a:p>
            <a:r>
              <a:rPr lang="en-US" dirty="0"/>
              <a:t>Nope. But why?</a:t>
            </a:r>
          </a:p>
        </p:txBody>
      </p:sp>
      <p:sp>
        <p:nvSpPr>
          <p:cNvPr id="3" name="Content Placeholder 2">
            <a:extLst>
              <a:ext uri="{FF2B5EF4-FFF2-40B4-BE49-F238E27FC236}">
                <a16:creationId xmlns:a16="http://schemas.microsoft.com/office/drawing/2014/main" id="{D24B07A8-9374-8247-AD0D-3A1B548E3B15}"/>
              </a:ext>
            </a:extLst>
          </p:cNvPr>
          <p:cNvSpPr>
            <a:spLocks noGrp="1"/>
          </p:cNvSpPr>
          <p:nvPr>
            <p:ph idx="1"/>
          </p:nvPr>
        </p:nvSpPr>
        <p:spPr/>
        <p:txBody>
          <a:bodyPr>
            <a:normAutofit/>
          </a:bodyPr>
          <a:lstStyle/>
          <a:p>
            <a:pPr marL="0" indent="0">
              <a:buNone/>
            </a:pPr>
            <a:r>
              <a:rPr lang="en-US" dirty="0"/>
              <a:t>What is purpose/goal of a GWAS (not just a list of p-values)?</a:t>
            </a:r>
          </a:p>
          <a:p>
            <a:endParaRPr lang="en-US" dirty="0"/>
          </a:p>
          <a:p>
            <a:pPr marL="0" indent="0">
              <a:buNone/>
            </a:pPr>
            <a:r>
              <a:rPr lang="en-US" dirty="0"/>
              <a:t>			1. GWAS</a:t>
            </a:r>
          </a:p>
          <a:p>
            <a:pPr marL="0" indent="0">
              <a:buNone/>
            </a:pPr>
            <a:r>
              <a:rPr lang="en-US" dirty="0"/>
              <a:t>			2. ???*</a:t>
            </a:r>
          </a:p>
          <a:p>
            <a:pPr marL="0" indent="0">
              <a:buNone/>
            </a:pPr>
            <a:r>
              <a:rPr lang="en-US" dirty="0"/>
              <a:t>			3. Insight into biology; new hypotheses</a:t>
            </a:r>
          </a:p>
          <a:p>
            <a:pPr marL="0" indent="0">
              <a:buNone/>
            </a:pPr>
            <a:endParaRPr lang="en-US" dirty="0"/>
          </a:p>
          <a:p>
            <a:pPr marL="0" indent="0">
              <a:buNone/>
            </a:pPr>
            <a:r>
              <a:rPr lang="en-US" dirty="0"/>
              <a:t>*The second half of this class is mostly about Step 2.</a:t>
            </a:r>
          </a:p>
        </p:txBody>
      </p:sp>
    </p:spTree>
    <p:extLst>
      <p:ext uri="{BB962C8B-B14F-4D97-AF65-F5344CB8AC3E}">
        <p14:creationId xmlns:p14="http://schemas.microsoft.com/office/powerpoint/2010/main" val="1420596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BC743-C903-BD4B-B809-66A9F0E92C14}"/>
              </a:ext>
            </a:extLst>
          </p:cNvPr>
          <p:cNvSpPr>
            <a:spLocks noGrp="1"/>
          </p:cNvSpPr>
          <p:nvPr>
            <p:ph type="title"/>
          </p:nvPr>
        </p:nvSpPr>
        <p:spPr>
          <a:xfrm>
            <a:off x="434788" y="-239993"/>
            <a:ext cx="10515600" cy="1325563"/>
          </a:xfrm>
        </p:spPr>
        <p:txBody>
          <a:bodyPr/>
          <a:lstStyle/>
          <a:p>
            <a:r>
              <a:rPr lang="en-US" dirty="0"/>
              <a:t>FUMA annotation example</a:t>
            </a:r>
          </a:p>
        </p:txBody>
      </p:sp>
      <p:pic>
        <p:nvPicPr>
          <p:cNvPr id="6" name="Picture 5">
            <a:extLst>
              <a:ext uri="{FF2B5EF4-FFF2-40B4-BE49-F238E27FC236}">
                <a16:creationId xmlns:a16="http://schemas.microsoft.com/office/drawing/2014/main" id="{8EC1498F-9939-DB4C-94ED-E6DE904DD7B6}"/>
              </a:ext>
            </a:extLst>
          </p:cNvPr>
          <p:cNvPicPr>
            <a:picLocks noChangeAspect="1"/>
          </p:cNvPicPr>
          <p:nvPr/>
        </p:nvPicPr>
        <p:blipFill>
          <a:blip r:embed="rId2"/>
          <a:stretch>
            <a:fillRect/>
          </a:stretch>
        </p:blipFill>
        <p:spPr>
          <a:xfrm>
            <a:off x="180929" y="690982"/>
            <a:ext cx="5511659" cy="3153730"/>
          </a:xfrm>
          <a:prstGeom prst="rect">
            <a:avLst/>
          </a:prstGeom>
        </p:spPr>
      </p:pic>
      <p:pic>
        <p:nvPicPr>
          <p:cNvPr id="7" name="Picture 6">
            <a:extLst>
              <a:ext uri="{FF2B5EF4-FFF2-40B4-BE49-F238E27FC236}">
                <a16:creationId xmlns:a16="http://schemas.microsoft.com/office/drawing/2014/main" id="{DFF7EC86-02C1-CD45-912E-D392DCB4EB87}"/>
              </a:ext>
            </a:extLst>
          </p:cNvPr>
          <p:cNvPicPr>
            <a:picLocks noChangeAspect="1"/>
          </p:cNvPicPr>
          <p:nvPr/>
        </p:nvPicPr>
        <p:blipFill>
          <a:blip r:embed="rId3"/>
          <a:stretch>
            <a:fillRect/>
          </a:stretch>
        </p:blipFill>
        <p:spPr>
          <a:xfrm>
            <a:off x="6096000" y="625113"/>
            <a:ext cx="5661212" cy="3285467"/>
          </a:xfrm>
          <a:prstGeom prst="rect">
            <a:avLst/>
          </a:prstGeom>
        </p:spPr>
      </p:pic>
      <p:pic>
        <p:nvPicPr>
          <p:cNvPr id="8" name="Picture 7">
            <a:extLst>
              <a:ext uri="{FF2B5EF4-FFF2-40B4-BE49-F238E27FC236}">
                <a16:creationId xmlns:a16="http://schemas.microsoft.com/office/drawing/2014/main" id="{31DF8B3B-E378-8343-A965-B48AFB28780C}"/>
              </a:ext>
            </a:extLst>
          </p:cNvPr>
          <p:cNvPicPr>
            <a:picLocks noChangeAspect="1"/>
          </p:cNvPicPr>
          <p:nvPr/>
        </p:nvPicPr>
        <p:blipFill>
          <a:blip r:embed="rId4"/>
          <a:stretch>
            <a:fillRect/>
          </a:stretch>
        </p:blipFill>
        <p:spPr>
          <a:xfrm>
            <a:off x="3524403" y="3976449"/>
            <a:ext cx="4739783" cy="2750718"/>
          </a:xfrm>
          <a:prstGeom prst="rect">
            <a:avLst/>
          </a:prstGeom>
        </p:spPr>
      </p:pic>
    </p:spTree>
    <p:extLst>
      <p:ext uri="{BB962C8B-B14F-4D97-AF65-F5344CB8AC3E}">
        <p14:creationId xmlns:p14="http://schemas.microsoft.com/office/powerpoint/2010/main" val="32972318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810BD-3033-C34D-A55E-EBB93C80C440}"/>
              </a:ext>
            </a:extLst>
          </p:cNvPr>
          <p:cNvSpPr>
            <a:spLocks noGrp="1"/>
          </p:cNvSpPr>
          <p:nvPr>
            <p:ph type="title"/>
          </p:nvPr>
        </p:nvSpPr>
        <p:spPr/>
        <p:txBody>
          <a:bodyPr/>
          <a:lstStyle/>
          <a:p>
            <a:r>
              <a:rPr lang="en-US" dirty="0" err="1"/>
              <a:t>Fuma</a:t>
            </a:r>
            <a:r>
              <a:rPr lang="en-US" dirty="0"/>
              <a:t> annotation example</a:t>
            </a:r>
          </a:p>
        </p:txBody>
      </p:sp>
      <p:pic>
        <p:nvPicPr>
          <p:cNvPr id="4" name="Content Placeholder 3">
            <a:extLst>
              <a:ext uri="{FF2B5EF4-FFF2-40B4-BE49-F238E27FC236}">
                <a16:creationId xmlns:a16="http://schemas.microsoft.com/office/drawing/2014/main" id="{B7DB2C3E-7A33-774C-8E66-7C99160F066D}"/>
              </a:ext>
            </a:extLst>
          </p:cNvPr>
          <p:cNvPicPr>
            <a:picLocks noGrp="1" noChangeAspect="1"/>
          </p:cNvPicPr>
          <p:nvPr>
            <p:ph idx="1"/>
          </p:nvPr>
        </p:nvPicPr>
        <p:blipFill>
          <a:blip r:embed="rId2"/>
          <a:stretch>
            <a:fillRect/>
          </a:stretch>
        </p:blipFill>
        <p:spPr>
          <a:xfrm>
            <a:off x="221028" y="1812178"/>
            <a:ext cx="5107096" cy="4351338"/>
          </a:xfrm>
          <a:prstGeom prst="rect">
            <a:avLst/>
          </a:prstGeom>
        </p:spPr>
      </p:pic>
      <p:pic>
        <p:nvPicPr>
          <p:cNvPr id="5" name="Picture 4">
            <a:extLst>
              <a:ext uri="{FF2B5EF4-FFF2-40B4-BE49-F238E27FC236}">
                <a16:creationId xmlns:a16="http://schemas.microsoft.com/office/drawing/2014/main" id="{D15DA5D8-D42C-3940-B1C0-0DDF7FB034D3}"/>
              </a:ext>
            </a:extLst>
          </p:cNvPr>
          <p:cNvPicPr>
            <a:picLocks noChangeAspect="1"/>
          </p:cNvPicPr>
          <p:nvPr/>
        </p:nvPicPr>
        <p:blipFill>
          <a:blip r:embed="rId3"/>
          <a:stretch>
            <a:fillRect/>
          </a:stretch>
        </p:blipFill>
        <p:spPr>
          <a:xfrm>
            <a:off x="6096000" y="1812178"/>
            <a:ext cx="5107096" cy="4351338"/>
          </a:xfrm>
          <a:prstGeom prst="rect">
            <a:avLst/>
          </a:prstGeom>
        </p:spPr>
      </p:pic>
      <p:sp>
        <p:nvSpPr>
          <p:cNvPr id="6" name="TextBox 5">
            <a:extLst>
              <a:ext uri="{FF2B5EF4-FFF2-40B4-BE49-F238E27FC236}">
                <a16:creationId xmlns:a16="http://schemas.microsoft.com/office/drawing/2014/main" id="{AF0AEB1E-B8EF-8A42-98E6-123FE97A2577}"/>
              </a:ext>
            </a:extLst>
          </p:cNvPr>
          <p:cNvSpPr txBox="1"/>
          <p:nvPr/>
        </p:nvSpPr>
        <p:spPr>
          <a:xfrm>
            <a:off x="481156" y="1442846"/>
            <a:ext cx="5230906" cy="369332"/>
          </a:xfrm>
          <a:prstGeom prst="rect">
            <a:avLst/>
          </a:prstGeom>
          <a:noFill/>
        </p:spPr>
        <p:txBody>
          <a:bodyPr wrap="square" rtlCol="0">
            <a:spAutoFit/>
          </a:bodyPr>
          <a:lstStyle/>
          <a:p>
            <a:r>
              <a:rPr lang="en-US" dirty="0"/>
              <a:t>Find the “independent” loci and summarize them</a:t>
            </a:r>
          </a:p>
        </p:txBody>
      </p:sp>
      <p:sp>
        <p:nvSpPr>
          <p:cNvPr id="7" name="TextBox 6">
            <a:extLst>
              <a:ext uri="{FF2B5EF4-FFF2-40B4-BE49-F238E27FC236}">
                <a16:creationId xmlns:a16="http://schemas.microsoft.com/office/drawing/2014/main" id="{6ECD9FFC-EC6A-8C45-8C6E-246A53EE645C}"/>
              </a:ext>
            </a:extLst>
          </p:cNvPr>
          <p:cNvSpPr txBox="1"/>
          <p:nvPr/>
        </p:nvSpPr>
        <p:spPr>
          <a:xfrm>
            <a:off x="6356128" y="1442846"/>
            <a:ext cx="5230906" cy="369332"/>
          </a:xfrm>
          <a:prstGeom prst="rect">
            <a:avLst/>
          </a:prstGeom>
          <a:noFill/>
        </p:spPr>
        <p:txBody>
          <a:bodyPr wrap="square" rtlCol="0">
            <a:spAutoFit/>
          </a:bodyPr>
          <a:lstStyle/>
          <a:p>
            <a:r>
              <a:rPr lang="en-US" dirty="0"/>
              <a:t>Find the lead SNPs and summarize them</a:t>
            </a:r>
          </a:p>
        </p:txBody>
      </p:sp>
    </p:spTree>
    <p:extLst>
      <p:ext uri="{BB962C8B-B14F-4D97-AF65-F5344CB8AC3E}">
        <p14:creationId xmlns:p14="http://schemas.microsoft.com/office/powerpoint/2010/main" val="41266067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B7DDF-9F11-5E4D-AB45-4E76F50228FC}"/>
              </a:ext>
            </a:extLst>
          </p:cNvPr>
          <p:cNvSpPr>
            <a:spLocks noGrp="1"/>
          </p:cNvSpPr>
          <p:nvPr>
            <p:ph type="title"/>
          </p:nvPr>
        </p:nvSpPr>
        <p:spPr/>
        <p:txBody>
          <a:bodyPr/>
          <a:lstStyle/>
          <a:p>
            <a:r>
              <a:rPr lang="en-US" dirty="0" err="1"/>
              <a:t>Fuma</a:t>
            </a:r>
            <a:r>
              <a:rPr lang="en-US" dirty="0"/>
              <a:t> annotation example</a:t>
            </a:r>
          </a:p>
        </p:txBody>
      </p:sp>
      <p:pic>
        <p:nvPicPr>
          <p:cNvPr id="4" name="Content Placeholder 3">
            <a:extLst>
              <a:ext uri="{FF2B5EF4-FFF2-40B4-BE49-F238E27FC236}">
                <a16:creationId xmlns:a16="http://schemas.microsoft.com/office/drawing/2014/main" id="{877C3F56-EBE0-B64D-9CAA-4364D8578280}"/>
              </a:ext>
            </a:extLst>
          </p:cNvPr>
          <p:cNvPicPr>
            <a:picLocks noGrp="1" noChangeAspect="1"/>
          </p:cNvPicPr>
          <p:nvPr>
            <p:ph idx="1"/>
          </p:nvPr>
        </p:nvPicPr>
        <p:blipFill>
          <a:blip r:embed="rId2"/>
          <a:stretch>
            <a:fillRect/>
          </a:stretch>
        </p:blipFill>
        <p:spPr>
          <a:xfrm>
            <a:off x="247922" y="1986990"/>
            <a:ext cx="5107096" cy="4351338"/>
          </a:xfrm>
          <a:prstGeom prst="rect">
            <a:avLst/>
          </a:prstGeom>
        </p:spPr>
      </p:pic>
      <p:pic>
        <p:nvPicPr>
          <p:cNvPr id="5" name="Picture 4">
            <a:extLst>
              <a:ext uri="{FF2B5EF4-FFF2-40B4-BE49-F238E27FC236}">
                <a16:creationId xmlns:a16="http://schemas.microsoft.com/office/drawing/2014/main" id="{A18D32D5-F7AC-AA46-AA28-C7B5AE3BD335}"/>
              </a:ext>
            </a:extLst>
          </p:cNvPr>
          <p:cNvPicPr>
            <a:picLocks noChangeAspect="1"/>
          </p:cNvPicPr>
          <p:nvPr/>
        </p:nvPicPr>
        <p:blipFill>
          <a:blip r:embed="rId3"/>
          <a:stretch>
            <a:fillRect/>
          </a:stretch>
        </p:blipFill>
        <p:spPr>
          <a:xfrm>
            <a:off x="5890402" y="1986990"/>
            <a:ext cx="5107097" cy="4351338"/>
          </a:xfrm>
          <a:prstGeom prst="rect">
            <a:avLst/>
          </a:prstGeom>
        </p:spPr>
      </p:pic>
      <p:sp>
        <p:nvSpPr>
          <p:cNvPr id="6" name="TextBox 5">
            <a:extLst>
              <a:ext uri="{FF2B5EF4-FFF2-40B4-BE49-F238E27FC236}">
                <a16:creationId xmlns:a16="http://schemas.microsoft.com/office/drawing/2014/main" id="{4B81F4C1-2334-BF41-88B0-AEB6B9F6783D}"/>
              </a:ext>
            </a:extLst>
          </p:cNvPr>
          <p:cNvSpPr txBox="1"/>
          <p:nvPr/>
        </p:nvSpPr>
        <p:spPr>
          <a:xfrm>
            <a:off x="2474259" y="1506022"/>
            <a:ext cx="8633012" cy="369332"/>
          </a:xfrm>
          <a:prstGeom prst="rect">
            <a:avLst/>
          </a:prstGeom>
          <a:noFill/>
        </p:spPr>
        <p:txBody>
          <a:bodyPr wrap="square" rtlCol="0">
            <a:spAutoFit/>
          </a:bodyPr>
          <a:lstStyle/>
          <a:p>
            <a:r>
              <a:rPr lang="en-US" dirty="0"/>
              <a:t>Find SNPs in LD with your associations and merge with annotation</a:t>
            </a:r>
          </a:p>
        </p:txBody>
      </p:sp>
      <p:sp>
        <p:nvSpPr>
          <p:cNvPr id="8" name="Frame 7">
            <a:extLst>
              <a:ext uri="{FF2B5EF4-FFF2-40B4-BE49-F238E27FC236}">
                <a16:creationId xmlns:a16="http://schemas.microsoft.com/office/drawing/2014/main" id="{FD142979-D3CF-0E43-B04A-B2A24C873A21}"/>
              </a:ext>
            </a:extLst>
          </p:cNvPr>
          <p:cNvSpPr/>
          <p:nvPr/>
        </p:nvSpPr>
        <p:spPr>
          <a:xfrm>
            <a:off x="636809" y="3081434"/>
            <a:ext cx="4325156" cy="186201"/>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Frame 8">
            <a:extLst>
              <a:ext uri="{FF2B5EF4-FFF2-40B4-BE49-F238E27FC236}">
                <a16:creationId xmlns:a16="http://schemas.microsoft.com/office/drawing/2014/main" id="{5F5DB929-D0A0-DC43-846E-5F09246B4BE7}"/>
              </a:ext>
            </a:extLst>
          </p:cNvPr>
          <p:cNvSpPr/>
          <p:nvPr/>
        </p:nvSpPr>
        <p:spPr>
          <a:xfrm>
            <a:off x="6281372" y="3085916"/>
            <a:ext cx="4325156" cy="186201"/>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641829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B470C-B87C-6045-A2DF-0D358B808369}"/>
              </a:ext>
            </a:extLst>
          </p:cNvPr>
          <p:cNvSpPr>
            <a:spLocks noGrp="1"/>
          </p:cNvSpPr>
          <p:nvPr>
            <p:ph type="title"/>
          </p:nvPr>
        </p:nvSpPr>
        <p:spPr/>
        <p:txBody>
          <a:bodyPr/>
          <a:lstStyle/>
          <a:p>
            <a:r>
              <a:rPr lang="en-US" dirty="0"/>
              <a:t>FUMA annotation example</a:t>
            </a:r>
          </a:p>
        </p:txBody>
      </p:sp>
      <p:pic>
        <p:nvPicPr>
          <p:cNvPr id="4" name="Content Placeholder 3">
            <a:extLst>
              <a:ext uri="{FF2B5EF4-FFF2-40B4-BE49-F238E27FC236}">
                <a16:creationId xmlns:a16="http://schemas.microsoft.com/office/drawing/2014/main" id="{4480C2E4-4E97-C44B-A393-387A5DEBFD84}"/>
              </a:ext>
            </a:extLst>
          </p:cNvPr>
          <p:cNvPicPr>
            <a:picLocks noGrp="1" noChangeAspect="1"/>
          </p:cNvPicPr>
          <p:nvPr>
            <p:ph idx="1"/>
          </p:nvPr>
        </p:nvPicPr>
        <p:blipFill>
          <a:blip r:embed="rId2"/>
          <a:stretch>
            <a:fillRect/>
          </a:stretch>
        </p:blipFill>
        <p:spPr>
          <a:xfrm>
            <a:off x="3763432" y="1825625"/>
            <a:ext cx="4665136" cy="4351338"/>
          </a:xfrm>
          <a:prstGeom prst="rect">
            <a:avLst/>
          </a:prstGeom>
        </p:spPr>
      </p:pic>
      <p:sp>
        <p:nvSpPr>
          <p:cNvPr id="5" name="TextBox 4">
            <a:extLst>
              <a:ext uri="{FF2B5EF4-FFF2-40B4-BE49-F238E27FC236}">
                <a16:creationId xmlns:a16="http://schemas.microsoft.com/office/drawing/2014/main" id="{C4CD1F8D-FD79-2940-BEB9-954C87A3AE5B}"/>
              </a:ext>
            </a:extLst>
          </p:cNvPr>
          <p:cNvSpPr txBox="1"/>
          <p:nvPr/>
        </p:nvSpPr>
        <p:spPr>
          <a:xfrm>
            <a:off x="4112062" y="1456293"/>
            <a:ext cx="8633012" cy="369332"/>
          </a:xfrm>
          <a:prstGeom prst="rect">
            <a:avLst/>
          </a:prstGeom>
          <a:noFill/>
        </p:spPr>
        <p:txBody>
          <a:bodyPr wrap="square" rtlCol="0">
            <a:spAutoFit/>
          </a:bodyPr>
          <a:lstStyle/>
          <a:p>
            <a:r>
              <a:rPr lang="en-US" dirty="0"/>
              <a:t>Are your SNPS in </a:t>
            </a:r>
            <a:r>
              <a:rPr lang="en-US" dirty="0" err="1"/>
              <a:t>GWAScatalog</a:t>
            </a:r>
            <a:r>
              <a:rPr lang="en-US" dirty="0"/>
              <a:t>?</a:t>
            </a:r>
          </a:p>
        </p:txBody>
      </p:sp>
    </p:spTree>
    <p:extLst>
      <p:ext uri="{BB962C8B-B14F-4D97-AF65-F5344CB8AC3E}">
        <p14:creationId xmlns:p14="http://schemas.microsoft.com/office/powerpoint/2010/main" val="41539035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E1C10-2974-B743-A330-91B117A8EA60}"/>
              </a:ext>
            </a:extLst>
          </p:cNvPr>
          <p:cNvSpPr>
            <a:spLocks noGrp="1"/>
          </p:cNvSpPr>
          <p:nvPr>
            <p:ph type="title"/>
          </p:nvPr>
        </p:nvSpPr>
        <p:spPr/>
        <p:txBody>
          <a:bodyPr/>
          <a:lstStyle/>
          <a:p>
            <a:r>
              <a:rPr lang="en-US" dirty="0"/>
              <a:t>FUMA annotation example</a:t>
            </a:r>
          </a:p>
        </p:txBody>
      </p:sp>
      <p:pic>
        <p:nvPicPr>
          <p:cNvPr id="4" name="Content Placeholder 3">
            <a:extLst>
              <a:ext uri="{FF2B5EF4-FFF2-40B4-BE49-F238E27FC236}">
                <a16:creationId xmlns:a16="http://schemas.microsoft.com/office/drawing/2014/main" id="{E17DD5CB-FED3-6149-BDEB-FE739854E81A}"/>
              </a:ext>
            </a:extLst>
          </p:cNvPr>
          <p:cNvPicPr>
            <a:picLocks noGrp="1" noChangeAspect="1"/>
          </p:cNvPicPr>
          <p:nvPr>
            <p:ph idx="1"/>
          </p:nvPr>
        </p:nvPicPr>
        <p:blipFill>
          <a:blip r:embed="rId2"/>
          <a:stretch>
            <a:fillRect/>
          </a:stretch>
        </p:blipFill>
        <p:spPr>
          <a:xfrm>
            <a:off x="3787884" y="1553740"/>
            <a:ext cx="5087174" cy="4939135"/>
          </a:xfrm>
          <a:prstGeom prst="rect">
            <a:avLst/>
          </a:prstGeom>
        </p:spPr>
      </p:pic>
    </p:spTree>
    <p:extLst>
      <p:ext uri="{BB962C8B-B14F-4D97-AF65-F5344CB8AC3E}">
        <p14:creationId xmlns:p14="http://schemas.microsoft.com/office/powerpoint/2010/main" val="18093024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82BB7-F022-3B4A-8FCE-DE145C807A2F}"/>
              </a:ext>
            </a:extLst>
          </p:cNvPr>
          <p:cNvSpPr>
            <a:spLocks noGrp="1"/>
          </p:cNvSpPr>
          <p:nvPr>
            <p:ph type="title"/>
          </p:nvPr>
        </p:nvSpPr>
        <p:spPr/>
        <p:txBody>
          <a:bodyPr/>
          <a:lstStyle/>
          <a:p>
            <a:r>
              <a:rPr lang="en-US" dirty="0"/>
              <a:t>FUMA annotation example</a:t>
            </a:r>
          </a:p>
        </p:txBody>
      </p:sp>
      <p:pic>
        <p:nvPicPr>
          <p:cNvPr id="4" name="Content Placeholder 3">
            <a:extLst>
              <a:ext uri="{FF2B5EF4-FFF2-40B4-BE49-F238E27FC236}">
                <a16:creationId xmlns:a16="http://schemas.microsoft.com/office/drawing/2014/main" id="{8F817671-8E16-934C-AA97-009A09D6F73E}"/>
              </a:ext>
            </a:extLst>
          </p:cNvPr>
          <p:cNvPicPr>
            <a:picLocks noGrp="1" noChangeAspect="1"/>
          </p:cNvPicPr>
          <p:nvPr>
            <p:ph idx="1"/>
          </p:nvPr>
        </p:nvPicPr>
        <p:blipFill>
          <a:blip r:embed="rId2"/>
          <a:stretch>
            <a:fillRect/>
          </a:stretch>
        </p:blipFill>
        <p:spPr>
          <a:xfrm>
            <a:off x="3752850" y="2763044"/>
            <a:ext cx="4686300" cy="2476500"/>
          </a:xfrm>
          <a:prstGeom prst="rect">
            <a:avLst/>
          </a:prstGeom>
        </p:spPr>
      </p:pic>
      <p:sp>
        <p:nvSpPr>
          <p:cNvPr id="6" name="TextBox 5">
            <a:extLst>
              <a:ext uri="{FF2B5EF4-FFF2-40B4-BE49-F238E27FC236}">
                <a16:creationId xmlns:a16="http://schemas.microsoft.com/office/drawing/2014/main" id="{9BD7EFF1-77BA-784E-A525-E3055B7E75BB}"/>
              </a:ext>
            </a:extLst>
          </p:cNvPr>
          <p:cNvSpPr txBox="1"/>
          <p:nvPr/>
        </p:nvSpPr>
        <p:spPr>
          <a:xfrm>
            <a:off x="2164976" y="2042200"/>
            <a:ext cx="8633012" cy="646331"/>
          </a:xfrm>
          <a:prstGeom prst="rect">
            <a:avLst/>
          </a:prstGeom>
          <a:noFill/>
        </p:spPr>
        <p:txBody>
          <a:bodyPr wrap="square" rtlCol="0">
            <a:spAutoFit/>
          </a:bodyPr>
          <a:lstStyle/>
          <a:p>
            <a:r>
              <a:rPr lang="en-US" dirty="0"/>
              <a:t>The first step mapped the GWAS associations to a set of genes.</a:t>
            </a:r>
            <a:br>
              <a:rPr lang="en-US" dirty="0"/>
            </a:br>
            <a:r>
              <a:rPr lang="en-US" dirty="0"/>
              <a:t>The second step analyzes the gene set.</a:t>
            </a:r>
          </a:p>
        </p:txBody>
      </p:sp>
    </p:spTree>
    <p:extLst>
      <p:ext uri="{BB962C8B-B14F-4D97-AF65-F5344CB8AC3E}">
        <p14:creationId xmlns:p14="http://schemas.microsoft.com/office/powerpoint/2010/main" val="24391134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5AA98-D44A-0E43-81BF-23138E1069C3}"/>
              </a:ext>
            </a:extLst>
          </p:cNvPr>
          <p:cNvSpPr>
            <a:spLocks noGrp="1"/>
          </p:cNvSpPr>
          <p:nvPr>
            <p:ph type="title"/>
          </p:nvPr>
        </p:nvSpPr>
        <p:spPr/>
        <p:txBody>
          <a:bodyPr/>
          <a:lstStyle/>
          <a:p>
            <a:r>
              <a:rPr lang="en-US" dirty="0"/>
              <a:t>FUMA annotation example</a:t>
            </a:r>
          </a:p>
        </p:txBody>
      </p:sp>
      <p:pic>
        <p:nvPicPr>
          <p:cNvPr id="4" name="Content Placeholder 3">
            <a:extLst>
              <a:ext uri="{FF2B5EF4-FFF2-40B4-BE49-F238E27FC236}">
                <a16:creationId xmlns:a16="http://schemas.microsoft.com/office/drawing/2014/main" id="{869FBF04-3506-714D-99BF-6864D186B6F9}"/>
              </a:ext>
            </a:extLst>
          </p:cNvPr>
          <p:cNvPicPr>
            <a:picLocks noGrp="1" noChangeAspect="1"/>
          </p:cNvPicPr>
          <p:nvPr>
            <p:ph idx="1"/>
          </p:nvPr>
        </p:nvPicPr>
        <p:blipFill>
          <a:blip r:embed="rId2"/>
          <a:stretch>
            <a:fillRect/>
          </a:stretch>
        </p:blipFill>
        <p:spPr>
          <a:xfrm rot="5400000">
            <a:off x="2707821" y="942132"/>
            <a:ext cx="5725759" cy="7711375"/>
          </a:xfrm>
          <a:prstGeom prst="rect">
            <a:avLst/>
          </a:prstGeom>
        </p:spPr>
      </p:pic>
      <p:sp>
        <p:nvSpPr>
          <p:cNvPr id="5" name="TextBox 4">
            <a:extLst>
              <a:ext uri="{FF2B5EF4-FFF2-40B4-BE49-F238E27FC236}">
                <a16:creationId xmlns:a16="http://schemas.microsoft.com/office/drawing/2014/main" id="{14865D49-B595-C340-98D8-D7AA0F79B834}"/>
              </a:ext>
            </a:extLst>
          </p:cNvPr>
          <p:cNvSpPr txBox="1"/>
          <p:nvPr/>
        </p:nvSpPr>
        <p:spPr>
          <a:xfrm>
            <a:off x="3866543" y="1557271"/>
            <a:ext cx="8633012" cy="369332"/>
          </a:xfrm>
          <a:prstGeom prst="rect">
            <a:avLst/>
          </a:prstGeom>
          <a:noFill/>
        </p:spPr>
        <p:txBody>
          <a:bodyPr wrap="square" rtlCol="0">
            <a:spAutoFit/>
          </a:bodyPr>
          <a:lstStyle/>
          <a:p>
            <a:r>
              <a:rPr lang="en-US" dirty="0"/>
              <a:t>Expression of mapped genes.</a:t>
            </a:r>
          </a:p>
        </p:txBody>
      </p:sp>
    </p:spTree>
    <p:extLst>
      <p:ext uri="{BB962C8B-B14F-4D97-AF65-F5344CB8AC3E}">
        <p14:creationId xmlns:p14="http://schemas.microsoft.com/office/powerpoint/2010/main" val="23074096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8ABF8-B79B-E648-81FF-D152BF6B895A}"/>
              </a:ext>
            </a:extLst>
          </p:cNvPr>
          <p:cNvSpPr>
            <a:spLocks noGrp="1"/>
          </p:cNvSpPr>
          <p:nvPr>
            <p:ph type="title"/>
          </p:nvPr>
        </p:nvSpPr>
        <p:spPr/>
        <p:txBody>
          <a:bodyPr/>
          <a:lstStyle/>
          <a:p>
            <a:r>
              <a:rPr lang="en-US" dirty="0"/>
              <a:t>FUMA example</a:t>
            </a:r>
          </a:p>
        </p:txBody>
      </p:sp>
      <p:pic>
        <p:nvPicPr>
          <p:cNvPr id="4" name="Content Placeholder 3">
            <a:extLst>
              <a:ext uri="{FF2B5EF4-FFF2-40B4-BE49-F238E27FC236}">
                <a16:creationId xmlns:a16="http://schemas.microsoft.com/office/drawing/2014/main" id="{B9D53437-A5BA-0B49-9479-10B4B31D164F}"/>
              </a:ext>
            </a:extLst>
          </p:cNvPr>
          <p:cNvPicPr>
            <a:picLocks noGrp="1" noChangeAspect="1"/>
          </p:cNvPicPr>
          <p:nvPr>
            <p:ph idx="1"/>
          </p:nvPr>
        </p:nvPicPr>
        <p:blipFill>
          <a:blip r:embed="rId2"/>
          <a:stretch>
            <a:fillRect/>
          </a:stretch>
        </p:blipFill>
        <p:spPr>
          <a:xfrm>
            <a:off x="6710083" y="498855"/>
            <a:ext cx="4819097" cy="5950037"/>
          </a:xfrm>
          <a:prstGeom prst="rect">
            <a:avLst/>
          </a:prstGeom>
        </p:spPr>
      </p:pic>
      <p:sp>
        <p:nvSpPr>
          <p:cNvPr id="5" name="TextBox 4">
            <a:extLst>
              <a:ext uri="{FF2B5EF4-FFF2-40B4-BE49-F238E27FC236}">
                <a16:creationId xmlns:a16="http://schemas.microsoft.com/office/drawing/2014/main" id="{343BA74E-80C2-3A42-A3D5-9B2E92E09FAB}"/>
              </a:ext>
            </a:extLst>
          </p:cNvPr>
          <p:cNvSpPr txBox="1"/>
          <p:nvPr/>
        </p:nvSpPr>
        <p:spPr>
          <a:xfrm>
            <a:off x="208943" y="2283412"/>
            <a:ext cx="8633012" cy="369332"/>
          </a:xfrm>
          <a:prstGeom prst="rect">
            <a:avLst/>
          </a:prstGeom>
          <a:noFill/>
        </p:spPr>
        <p:txBody>
          <a:bodyPr wrap="square" rtlCol="0">
            <a:spAutoFit/>
          </a:bodyPr>
          <a:lstStyle/>
          <a:p>
            <a:r>
              <a:rPr lang="en-US" dirty="0"/>
              <a:t>Are the genes enriched for expression in certain tissue types? </a:t>
            </a:r>
          </a:p>
        </p:txBody>
      </p:sp>
    </p:spTree>
    <p:extLst>
      <p:ext uri="{BB962C8B-B14F-4D97-AF65-F5344CB8AC3E}">
        <p14:creationId xmlns:p14="http://schemas.microsoft.com/office/powerpoint/2010/main" val="9340534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5D10F-B713-6B40-8395-E1DCD1933943}"/>
              </a:ext>
            </a:extLst>
          </p:cNvPr>
          <p:cNvSpPr>
            <a:spLocks noGrp="1"/>
          </p:cNvSpPr>
          <p:nvPr>
            <p:ph type="title"/>
          </p:nvPr>
        </p:nvSpPr>
        <p:spPr/>
        <p:txBody>
          <a:bodyPr/>
          <a:lstStyle/>
          <a:p>
            <a:r>
              <a:rPr lang="en-US" dirty="0"/>
              <a:t>FUMA example</a:t>
            </a:r>
          </a:p>
        </p:txBody>
      </p:sp>
      <p:pic>
        <p:nvPicPr>
          <p:cNvPr id="4" name="Content Placeholder 3">
            <a:extLst>
              <a:ext uri="{FF2B5EF4-FFF2-40B4-BE49-F238E27FC236}">
                <a16:creationId xmlns:a16="http://schemas.microsoft.com/office/drawing/2014/main" id="{B111BAA2-38C3-F144-BCA3-B8A1B895F6E0}"/>
              </a:ext>
            </a:extLst>
          </p:cNvPr>
          <p:cNvPicPr>
            <a:picLocks noGrp="1" noChangeAspect="1"/>
          </p:cNvPicPr>
          <p:nvPr>
            <p:ph idx="1"/>
          </p:nvPr>
        </p:nvPicPr>
        <p:blipFill>
          <a:blip r:embed="rId2"/>
          <a:stretch>
            <a:fillRect/>
          </a:stretch>
        </p:blipFill>
        <p:spPr>
          <a:xfrm>
            <a:off x="838200" y="2039602"/>
            <a:ext cx="10515600" cy="4299901"/>
          </a:xfrm>
          <a:prstGeom prst="rect">
            <a:avLst/>
          </a:prstGeom>
        </p:spPr>
      </p:pic>
      <p:sp>
        <p:nvSpPr>
          <p:cNvPr id="5" name="TextBox 4">
            <a:extLst>
              <a:ext uri="{FF2B5EF4-FFF2-40B4-BE49-F238E27FC236}">
                <a16:creationId xmlns:a16="http://schemas.microsoft.com/office/drawing/2014/main" id="{0F7F0EB6-5DB4-6E4D-A9E4-AB3871544DE2}"/>
              </a:ext>
            </a:extLst>
          </p:cNvPr>
          <p:cNvSpPr txBox="1"/>
          <p:nvPr/>
        </p:nvSpPr>
        <p:spPr>
          <a:xfrm>
            <a:off x="838200" y="1506022"/>
            <a:ext cx="8633012" cy="369332"/>
          </a:xfrm>
          <a:prstGeom prst="rect">
            <a:avLst/>
          </a:prstGeom>
          <a:noFill/>
        </p:spPr>
        <p:txBody>
          <a:bodyPr wrap="square" rtlCol="0">
            <a:spAutoFit/>
          </a:bodyPr>
          <a:lstStyle/>
          <a:p>
            <a:r>
              <a:rPr lang="en-US" dirty="0"/>
              <a:t>Are the genes enriched for certain pre-defined gene sets?</a:t>
            </a:r>
          </a:p>
        </p:txBody>
      </p:sp>
    </p:spTree>
    <p:extLst>
      <p:ext uri="{BB962C8B-B14F-4D97-AF65-F5344CB8AC3E}">
        <p14:creationId xmlns:p14="http://schemas.microsoft.com/office/powerpoint/2010/main" val="7164404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34E14-5B18-3B4E-9C81-127384669512}"/>
              </a:ext>
            </a:extLst>
          </p:cNvPr>
          <p:cNvSpPr>
            <a:spLocks noGrp="1"/>
          </p:cNvSpPr>
          <p:nvPr>
            <p:ph type="title"/>
          </p:nvPr>
        </p:nvSpPr>
        <p:spPr/>
        <p:txBody>
          <a:bodyPr/>
          <a:lstStyle/>
          <a:p>
            <a:r>
              <a:rPr lang="en-US" dirty="0"/>
              <a:t>FUMA example</a:t>
            </a:r>
          </a:p>
        </p:txBody>
      </p:sp>
      <p:pic>
        <p:nvPicPr>
          <p:cNvPr id="4" name="Content Placeholder 3">
            <a:extLst>
              <a:ext uri="{FF2B5EF4-FFF2-40B4-BE49-F238E27FC236}">
                <a16:creationId xmlns:a16="http://schemas.microsoft.com/office/drawing/2014/main" id="{C43B8D33-FE64-5F4C-9BC5-786EE322251C}"/>
              </a:ext>
            </a:extLst>
          </p:cNvPr>
          <p:cNvPicPr>
            <a:picLocks noGrp="1" noChangeAspect="1"/>
          </p:cNvPicPr>
          <p:nvPr>
            <p:ph idx="1"/>
          </p:nvPr>
        </p:nvPicPr>
        <p:blipFill>
          <a:blip r:embed="rId2"/>
          <a:stretch>
            <a:fillRect/>
          </a:stretch>
        </p:blipFill>
        <p:spPr>
          <a:xfrm>
            <a:off x="7618271" y="348752"/>
            <a:ext cx="4109291" cy="6160496"/>
          </a:xfrm>
          <a:prstGeom prst="rect">
            <a:avLst/>
          </a:prstGeom>
        </p:spPr>
      </p:pic>
      <p:sp>
        <p:nvSpPr>
          <p:cNvPr id="5" name="TextBox 4">
            <a:extLst>
              <a:ext uri="{FF2B5EF4-FFF2-40B4-BE49-F238E27FC236}">
                <a16:creationId xmlns:a16="http://schemas.microsoft.com/office/drawing/2014/main" id="{EE4D40C6-949E-3148-971A-7C04F8DFEFAA}"/>
              </a:ext>
            </a:extLst>
          </p:cNvPr>
          <p:cNvSpPr txBox="1"/>
          <p:nvPr/>
        </p:nvSpPr>
        <p:spPr>
          <a:xfrm>
            <a:off x="208943" y="2283412"/>
            <a:ext cx="8633012" cy="646331"/>
          </a:xfrm>
          <a:prstGeom prst="rect">
            <a:avLst/>
          </a:prstGeom>
          <a:noFill/>
        </p:spPr>
        <p:txBody>
          <a:bodyPr wrap="square" rtlCol="0">
            <a:spAutoFit/>
          </a:bodyPr>
          <a:lstStyle/>
          <a:p>
            <a:r>
              <a:rPr lang="en-US" dirty="0"/>
              <a:t>Are the genes enriched for expression in certain tissue types?</a:t>
            </a:r>
          </a:p>
          <a:p>
            <a:r>
              <a:rPr lang="en-US" dirty="0"/>
              <a:t>(There are a lot of gene sets) </a:t>
            </a:r>
          </a:p>
        </p:txBody>
      </p:sp>
    </p:spTree>
    <p:extLst>
      <p:ext uri="{BB962C8B-B14F-4D97-AF65-F5344CB8AC3E}">
        <p14:creationId xmlns:p14="http://schemas.microsoft.com/office/powerpoint/2010/main" val="1356540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4C65C-2CF5-C445-9BC0-414BBC52928C}"/>
              </a:ext>
            </a:extLst>
          </p:cNvPr>
          <p:cNvSpPr>
            <a:spLocks noGrp="1"/>
          </p:cNvSpPr>
          <p:nvPr>
            <p:ph type="title"/>
          </p:nvPr>
        </p:nvSpPr>
        <p:spPr/>
        <p:txBody>
          <a:bodyPr>
            <a:normAutofit/>
          </a:bodyPr>
          <a:lstStyle/>
          <a:p>
            <a:r>
              <a:rPr lang="en-US" dirty="0"/>
              <a:t>Association results</a:t>
            </a:r>
            <a:br>
              <a:rPr lang="en-US" dirty="0"/>
            </a:br>
            <a:endParaRPr lang="en-US" dirty="0"/>
          </a:p>
        </p:txBody>
      </p:sp>
      <p:sp>
        <p:nvSpPr>
          <p:cNvPr id="3" name="Content Placeholder 2">
            <a:extLst>
              <a:ext uri="{FF2B5EF4-FFF2-40B4-BE49-F238E27FC236}">
                <a16:creationId xmlns:a16="http://schemas.microsoft.com/office/drawing/2014/main" id="{6E0F03A6-110C-D84D-B3D8-8DB9C06B3BFA}"/>
              </a:ext>
            </a:extLst>
          </p:cNvPr>
          <p:cNvSpPr>
            <a:spLocks noGrp="1"/>
          </p:cNvSpPr>
          <p:nvPr>
            <p:ph idx="1"/>
          </p:nvPr>
        </p:nvSpPr>
        <p:spPr/>
        <p:txBody>
          <a:bodyPr/>
          <a:lstStyle/>
          <a:p>
            <a:pPr marL="0" indent="0">
              <a:buNone/>
            </a:pPr>
            <a:r>
              <a:rPr lang="en-US" dirty="0"/>
              <a:t>We can just list “the genes”, then, right?</a:t>
            </a:r>
          </a:p>
        </p:txBody>
      </p:sp>
      <p:pic>
        <p:nvPicPr>
          <p:cNvPr id="4" name="Content Placeholder 3">
            <a:extLst>
              <a:ext uri="{FF2B5EF4-FFF2-40B4-BE49-F238E27FC236}">
                <a16:creationId xmlns:a16="http://schemas.microsoft.com/office/drawing/2014/main" id="{74B5A433-DAA0-2745-9AB6-44F2A57ABB61}"/>
              </a:ext>
            </a:extLst>
          </p:cNvPr>
          <p:cNvPicPr>
            <a:picLocks noChangeAspect="1"/>
          </p:cNvPicPr>
          <p:nvPr/>
        </p:nvPicPr>
        <p:blipFill>
          <a:blip r:embed="rId3"/>
          <a:stretch>
            <a:fillRect/>
          </a:stretch>
        </p:blipFill>
        <p:spPr>
          <a:xfrm>
            <a:off x="4587240" y="2998065"/>
            <a:ext cx="6934200" cy="2692400"/>
          </a:xfrm>
          <a:prstGeom prst="rect">
            <a:avLst/>
          </a:prstGeom>
        </p:spPr>
      </p:pic>
      <p:graphicFrame>
        <p:nvGraphicFramePr>
          <p:cNvPr id="5" name="Table 4">
            <a:extLst>
              <a:ext uri="{FF2B5EF4-FFF2-40B4-BE49-F238E27FC236}">
                <a16:creationId xmlns:a16="http://schemas.microsoft.com/office/drawing/2014/main" id="{0E21743E-D4A1-9641-A64F-582094D32CBD}"/>
              </a:ext>
            </a:extLst>
          </p:cNvPr>
          <p:cNvGraphicFramePr>
            <a:graphicFrameLocks noGrp="1"/>
          </p:cNvGraphicFramePr>
          <p:nvPr>
            <p:extLst>
              <p:ext uri="{D42A27DB-BD31-4B8C-83A1-F6EECF244321}">
                <p14:modId xmlns:p14="http://schemas.microsoft.com/office/powerpoint/2010/main" val="21488654"/>
              </p:ext>
            </p:extLst>
          </p:nvPr>
        </p:nvGraphicFramePr>
        <p:xfrm>
          <a:off x="1623568" y="3121294"/>
          <a:ext cx="2082800" cy="2438400"/>
        </p:xfrm>
        <a:graphic>
          <a:graphicData uri="http://schemas.openxmlformats.org/drawingml/2006/table">
            <a:tbl>
              <a:tblPr>
                <a:tableStyleId>{5C22544A-7EE6-4342-B048-85BDC9FD1C3A}</a:tableStyleId>
              </a:tblPr>
              <a:tblGrid>
                <a:gridCol w="1155700">
                  <a:extLst>
                    <a:ext uri="{9D8B030D-6E8A-4147-A177-3AD203B41FA5}">
                      <a16:colId xmlns:a16="http://schemas.microsoft.com/office/drawing/2014/main" val="1897542328"/>
                    </a:ext>
                  </a:extLst>
                </a:gridCol>
                <a:gridCol w="927100">
                  <a:extLst>
                    <a:ext uri="{9D8B030D-6E8A-4147-A177-3AD203B41FA5}">
                      <a16:colId xmlns:a16="http://schemas.microsoft.com/office/drawing/2014/main" val="2025181301"/>
                    </a:ext>
                  </a:extLst>
                </a:gridCol>
              </a:tblGrid>
              <a:tr h="203200">
                <a:tc>
                  <a:txBody>
                    <a:bodyPr/>
                    <a:lstStyle/>
                    <a:p>
                      <a:pPr algn="ctr" fontAlgn="b"/>
                      <a:r>
                        <a:rPr lang="en-US" sz="1200" b="1" i="0" u="none" strike="noStrike" dirty="0">
                          <a:solidFill>
                            <a:srgbClr val="000000"/>
                          </a:solidFill>
                          <a:effectLst/>
                          <a:latin typeface="Calibri" panose="020F0502020204030204" pitchFamily="34" charset="0"/>
                        </a:rPr>
                        <a:t>SNP</a:t>
                      </a:r>
                    </a:p>
                  </a:txBody>
                  <a:tcPr marL="9525" marR="9525" marT="9525" marB="0" anchor="b"/>
                </a:tc>
                <a:tc>
                  <a:txBody>
                    <a:bodyPr/>
                    <a:lstStyle/>
                    <a:p>
                      <a:pPr algn="ctr" fontAlgn="b"/>
                      <a:r>
                        <a:rPr lang="en-US" sz="1200" b="1" i="0" u="none" strike="noStrike" dirty="0">
                          <a:solidFill>
                            <a:srgbClr val="000000"/>
                          </a:solidFill>
                          <a:effectLst/>
                          <a:latin typeface="Calibri" panose="020F0502020204030204" pitchFamily="34" charset="0"/>
                        </a:rPr>
                        <a:t>P</a:t>
                      </a:r>
                    </a:p>
                  </a:txBody>
                  <a:tcPr marL="9525" marR="9525" marT="9525" marB="0" anchor="b"/>
                </a:tc>
                <a:extLst>
                  <a:ext uri="{0D108BD9-81ED-4DB2-BD59-A6C34878D82A}">
                    <a16:rowId xmlns:a16="http://schemas.microsoft.com/office/drawing/2014/main" val="2610156270"/>
                  </a:ext>
                </a:extLst>
              </a:tr>
              <a:tr h="203200">
                <a:tc>
                  <a:txBody>
                    <a:bodyPr/>
                    <a:lstStyle/>
                    <a:p>
                      <a:pPr algn="l" fontAlgn="b"/>
                      <a:r>
                        <a:rPr lang="en-US" sz="1200" u="none" strike="noStrike">
                          <a:effectLst/>
                        </a:rPr>
                        <a:t>chr1:135367430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2.49E-01</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66309029"/>
                  </a:ext>
                </a:extLst>
              </a:tr>
              <a:tr h="203200">
                <a:tc>
                  <a:txBody>
                    <a:bodyPr/>
                    <a:lstStyle/>
                    <a:p>
                      <a:pPr algn="l" fontAlgn="b"/>
                      <a:r>
                        <a:rPr lang="en-US" sz="1200" u="none" strike="noStrike">
                          <a:effectLst/>
                        </a:rPr>
                        <a:t>chr1:111988570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1.74E-02</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00565461"/>
                  </a:ext>
                </a:extLst>
              </a:tr>
              <a:tr h="203200">
                <a:tc>
                  <a:txBody>
                    <a:bodyPr/>
                    <a:lstStyle/>
                    <a:p>
                      <a:pPr algn="l" fontAlgn="b"/>
                      <a:r>
                        <a:rPr lang="en-US" sz="1200" u="none" strike="noStrike">
                          <a:effectLst/>
                        </a:rPr>
                        <a:t>chr1:112070215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5.41E-01</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37122868"/>
                  </a:ext>
                </a:extLst>
              </a:tr>
              <a:tr h="203200">
                <a:tc>
                  <a:txBody>
                    <a:bodyPr/>
                    <a:lstStyle/>
                    <a:p>
                      <a:pPr algn="l" fontAlgn="b"/>
                      <a:r>
                        <a:rPr lang="en-US" sz="1200" u="none" strike="noStrike">
                          <a:effectLst/>
                        </a:rPr>
                        <a:t>chr1:112091824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1.04E-01</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36432376"/>
                  </a:ext>
                </a:extLst>
              </a:tr>
              <a:tr h="203200">
                <a:tc>
                  <a:txBody>
                    <a:bodyPr/>
                    <a:lstStyle/>
                    <a:p>
                      <a:pPr algn="l" fontAlgn="b"/>
                      <a:r>
                        <a:rPr lang="en-US" sz="1200" u="none" strike="noStrike">
                          <a:effectLst/>
                        </a:rPr>
                        <a:t>chr2:102082746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9.47E-01</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06657348"/>
                  </a:ext>
                </a:extLst>
              </a:tr>
              <a:tr h="203200">
                <a:tc>
                  <a:txBody>
                    <a:bodyPr/>
                    <a:lstStyle/>
                    <a:p>
                      <a:pPr algn="l" fontAlgn="b"/>
                      <a:r>
                        <a:rPr lang="en-US" sz="1200" u="none" strike="noStrike">
                          <a:effectLst/>
                        </a:rPr>
                        <a:t>chr2:102086444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4.71E-01</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29609878"/>
                  </a:ext>
                </a:extLst>
              </a:tr>
              <a:tr h="203200">
                <a:tc>
                  <a:txBody>
                    <a:bodyPr/>
                    <a:lstStyle/>
                    <a:p>
                      <a:pPr algn="l" fontAlgn="b"/>
                      <a:r>
                        <a:rPr lang="en-US" sz="1200" u="none" strike="noStrike" dirty="0">
                          <a:effectLst/>
                        </a:rPr>
                        <a:t>chr2:102118534</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3.59E-01</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90686071"/>
                  </a:ext>
                </a:extLst>
              </a:tr>
              <a:tr h="203200">
                <a:tc>
                  <a:txBody>
                    <a:bodyPr/>
                    <a:lstStyle/>
                    <a:p>
                      <a:pPr algn="l" fontAlgn="b"/>
                      <a:r>
                        <a:rPr lang="en-US" sz="1200" u="none" strike="noStrike" dirty="0">
                          <a:effectLst/>
                        </a:rPr>
                        <a:t>chr2:102129814</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4.93E-01</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77310956"/>
                  </a:ext>
                </a:extLst>
              </a:tr>
              <a:tr h="203200">
                <a:tc>
                  <a:txBody>
                    <a:bodyPr/>
                    <a:lstStyle/>
                    <a:p>
                      <a:pPr algn="ctr" fontAlgn="b"/>
                      <a:r>
                        <a:rPr lang="en-US" sz="1200" b="0" i="0" u="none" strike="noStrike" dirty="0">
                          <a:solidFill>
                            <a:srgbClr val="000000"/>
                          </a:solidFill>
                          <a:effectLst/>
                          <a:latin typeface="Calibri" panose="020F0502020204030204" pitchFamily="34" charset="0"/>
                        </a:rPr>
                        <a:t>…</a:t>
                      </a:r>
                    </a:p>
                  </a:txBody>
                  <a:tcPr marL="9525" marR="9525" marT="9525" marB="0" anchor="b"/>
                </a:tc>
                <a:tc>
                  <a:txBody>
                    <a:bodyPr/>
                    <a:lstStyle/>
                    <a:p>
                      <a:pPr algn="ctr" fontAlgn="b"/>
                      <a:r>
                        <a:rPr lang="en-US" sz="1200" b="0" i="0" u="none" strike="noStrike" dirty="0">
                          <a:solidFill>
                            <a:srgbClr val="000000"/>
                          </a:solidFill>
                          <a:effectLst/>
                          <a:latin typeface="Calibri" panose="020F0502020204030204" pitchFamily="34" charset="0"/>
                        </a:rPr>
                        <a:t>…</a:t>
                      </a:r>
                    </a:p>
                  </a:txBody>
                  <a:tcPr marL="9525" marR="9525" marT="9525" marB="0" anchor="b"/>
                </a:tc>
                <a:extLst>
                  <a:ext uri="{0D108BD9-81ED-4DB2-BD59-A6C34878D82A}">
                    <a16:rowId xmlns:a16="http://schemas.microsoft.com/office/drawing/2014/main" val="4075534082"/>
                  </a:ext>
                </a:extLst>
              </a:tr>
              <a:tr h="203200">
                <a:tc>
                  <a:txBody>
                    <a:bodyPr/>
                    <a:lstStyle/>
                    <a:p>
                      <a:pPr algn="ctr" fontAlgn="b"/>
                      <a:r>
                        <a:rPr lang="en-US" sz="1200" b="0" i="0" u="none" strike="noStrike" dirty="0">
                          <a:solidFill>
                            <a:srgbClr val="000000"/>
                          </a:solidFill>
                          <a:effectLst/>
                          <a:latin typeface="Calibri" panose="020F0502020204030204" pitchFamily="34" charset="0"/>
                        </a:rPr>
                        <a:t>…</a:t>
                      </a:r>
                    </a:p>
                  </a:txBody>
                  <a:tcPr marL="9525" marR="9525" marT="9525" marB="0" anchor="b"/>
                </a:tc>
                <a:tc>
                  <a:txBody>
                    <a:bodyPr/>
                    <a:lstStyle/>
                    <a:p>
                      <a:pPr algn="ctr" fontAlgn="b"/>
                      <a:r>
                        <a:rPr lang="en-US" sz="1200" b="0" i="0" u="none" strike="noStrike" dirty="0">
                          <a:solidFill>
                            <a:srgbClr val="000000"/>
                          </a:solidFill>
                          <a:effectLst/>
                          <a:latin typeface="Calibri" panose="020F0502020204030204" pitchFamily="34" charset="0"/>
                        </a:rPr>
                        <a:t>…</a:t>
                      </a:r>
                    </a:p>
                  </a:txBody>
                  <a:tcPr marL="9525" marR="9525" marT="9525" marB="0" anchor="b"/>
                </a:tc>
                <a:extLst>
                  <a:ext uri="{0D108BD9-81ED-4DB2-BD59-A6C34878D82A}">
                    <a16:rowId xmlns:a16="http://schemas.microsoft.com/office/drawing/2014/main" val="2460559027"/>
                  </a:ext>
                </a:extLst>
              </a:tr>
              <a:tr h="203200">
                <a:tc>
                  <a:txBody>
                    <a:bodyPr/>
                    <a:lstStyle/>
                    <a:p>
                      <a:pPr algn="l" fontAlgn="b"/>
                      <a:r>
                        <a:rPr lang="en-US" sz="1200" b="0" i="0" u="none" strike="noStrike" dirty="0">
                          <a:solidFill>
                            <a:srgbClr val="000000"/>
                          </a:solidFill>
                          <a:effectLst/>
                          <a:latin typeface="Calibri" panose="020F0502020204030204" pitchFamily="34" charset="0"/>
                        </a:rPr>
                        <a:t>chr22:14567264</a:t>
                      </a:r>
                    </a:p>
                  </a:txBody>
                  <a:tcPr marL="9525" marR="9525" marT="9525" marB="0" anchor="b"/>
                </a:tc>
                <a:tc>
                  <a:txBody>
                    <a:bodyPr/>
                    <a:lstStyle/>
                    <a:p>
                      <a:pPr algn="r" fontAlgn="b"/>
                      <a:r>
                        <a:rPr lang="en-US" sz="1200" b="0" i="0" u="none" strike="noStrike" dirty="0">
                          <a:solidFill>
                            <a:srgbClr val="000000"/>
                          </a:solidFill>
                          <a:effectLst/>
                          <a:latin typeface="Calibri" panose="020F0502020204030204" pitchFamily="34" charset="0"/>
                        </a:rPr>
                        <a:t>9.22E-03</a:t>
                      </a:r>
                    </a:p>
                  </a:txBody>
                  <a:tcPr marL="9525" marR="9525" marT="9525" marB="0" anchor="b"/>
                </a:tc>
                <a:extLst>
                  <a:ext uri="{0D108BD9-81ED-4DB2-BD59-A6C34878D82A}">
                    <a16:rowId xmlns:a16="http://schemas.microsoft.com/office/drawing/2014/main" val="1987788978"/>
                  </a:ext>
                </a:extLst>
              </a:tr>
            </a:tbl>
          </a:graphicData>
        </a:graphic>
      </p:graphicFrame>
      <p:sp>
        <p:nvSpPr>
          <p:cNvPr id="8" name="TextBox 7">
            <a:extLst>
              <a:ext uri="{FF2B5EF4-FFF2-40B4-BE49-F238E27FC236}">
                <a16:creationId xmlns:a16="http://schemas.microsoft.com/office/drawing/2014/main" id="{5B54751F-B9ED-DE4E-A9FF-E41C6DFD6BFF}"/>
              </a:ext>
            </a:extLst>
          </p:cNvPr>
          <p:cNvSpPr txBox="1"/>
          <p:nvPr/>
        </p:nvSpPr>
        <p:spPr>
          <a:xfrm>
            <a:off x="6454140" y="3121294"/>
            <a:ext cx="2886075" cy="307777"/>
          </a:xfrm>
          <a:prstGeom prst="rect">
            <a:avLst/>
          </a:prstGeom>
          <a:noFill/>
        </p:spPr>
        <p:txBody>
          <a:bodyPr wrap="square" rtlCol="0">
            <a:spAutoFit/>
          </a:bodyPr>
          <a:lstStyle/>
          <a:p>
            <a:r>
              <a:rPr lang="en-US" sz="1400" dirty="0">
                <a:solidFill>
                  <a:schemeClr val="bg1"/>
                </a:solidFill>
                <a:latin typeface="Helvetica" pitchFamily="2" charset="0"/>
              </a:rPr>
              <a:t>Number of rare Pokémon caught </a:t>
            </a:r>
          </a:p>
        </p:txBody>
      </p:sp>
    </p:spTree>
    <p:extLst>
      <p:ext uri="{BB962C8B-B14F-4D97-AF65-F5344CB8AC3E}">
        <p14:creationId xmlns:p14="http://schemas.microsoft.com/office/powerpoint/2010/main" val="40121439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9ABBA-7D3F-FD40-B758-AEE05309EADC}"/>
              </a:ext>
            </a:extLst>
          </p:cNvPr>
          <p:cNvSpPr>
            <a:spLocks noGrp="1"/>
          </p:cNvSpPr>
          <p:nvPr>
            <p:ph type="title"/>
          </p:nvPr>
        </p:nvSpPr>
        <p:spPr/>
        <p:txBody>
          <a:bodyPr/>
          <a:lstStyle/>
          <a:p>
            <a:r>
              <a:rPr lang="en-US" dirty="0"/>
              <a:t>FUMA example</a:t>
            </a:r>
          </a:p>
        </p:txBody>
      </p:sp>
      <p:pic>
        <p:nvPicPr>
          <p:cNvPr id="4" name="Content Placeholder 3">
            <a:extLst>
              <a:ext uri="{FF2B5EF4-FFF2-40B4-BE49-F238E27FC236}">
                <a16:creationId xmlns:a16="http://schemas.microsoft.com/office/drawing/2014/main" id="{9F3955AF-E2B6-9F49-AF81-06F40284B17B}"/>
              </a:ext>
            </a:extLst>
          </p:cNvPr>
          <p:cNvPicPr>
            <a:picLocks noGrp="1" noChangeAspect="1"/>
          </p:cNvPicPr>
          <p:nvPr>
            <p:ph idx="1"/>
          </p:nvPr>
        </p:nvPicPr>
        <p:blipFill>
          <a:blip r:embed="rId2"/>
          <a:stretch>
            <a:fillRect/>
          </a:stretch>
        </p:blipFill>
        <p:spPr>
          <a:xfrm>
            <a:off x="2305050" y="2660697"/>
            <a:ext cx="7581900" cy="4025900"/>
          </a:xfrm>
          <a:prstGeom prst="rect">
            <a:avLst/>
          </a:prstGeom>
        </p:spPr>
      </p:pic>
      <p:sp>
        <p:nvSpPr>
          <p:cNvPr id="6" name="TextBox 5">
            <a:extLst>
              <a:ext uri="{FF2B5EF4-FFF2-40B4-BE49-F238E27FC236}">
                <a16:creationId xmlns:a16="http://schemas.microsoft.com/office/drawing/2014/main" id="{0FE00B70-AE2D-924D-9F5D-0DE8656813D7}"/>
              </a:ext>
            </a:extLst>
          </p:cNvPr>
          <p:cNvSpPr txBox="1"/>
          <p:nvPr/>
        </p:nvSpPr>
        <p:spPr>
          <a:xfrm>
            <a:off x="2305050" y="1991026"/>
            <a:ext cx="8633012" cy="369332"/>
          </a:xfrm>
          <a:prstGeom prst="rect">
            <a:avLst/>
          </a:prstGeom>
          <a:noFill/>
        </p:spPr>
        <p:txBody>
          <a:bodyPr wrap="square" rtlCol="0">
            <a:spAutoFit/>
          </a:bodyPr>
          <a:lstStyle/>
          <a:p>
            <a:r>
              <a:rPr lang="en-US" dirty="0"/>
              <a:t>Annotation of the genes (links to gene/protein databases) </a:t>
            </a:r>
          </a:p>
        </p:txBody>
      </p:sp>
    </p:spTree>
    <p:extLst>
      <p:ext uri="{BB962C8B-B14F-4D97-AF65-F5344CB8AC3E}">
        <p14:creationId xmlns:p14="http://schemas.microsoft.com/office/powerpoint/2010/main" val="6797080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A3BDD-4C5E-0B4C-ABA1-931AC3241556}"/>
              </a:ext>
            </a:extLst>
          </p:cNvPr>
          <p:cNvSpPr>
            <a:spLocks noGrp="1"/>
          </p:cNvSpPr>
          <p:nvPr>
            <p:ph type="title"/>
          </p:nvPr>
        </p:nvSpPr>
        <p:spPr/>
        <p:txBody>
          <a:bodyPr>
            <a:normAutofit/>
          </a:bodyPr>
          <a:lstStyle/>
          <a:p>
            <a:r>
              <a:rPr lang="en-US" dirty="0"/>
              <a:t>Annotation success story: </a:t>
            </a:r>
            <a:r>
              <a:rPr lang="en-US" i="1" dirty="0"/>
              <a:t>FTO</a:t>
            </a:r>
            <a:r>
              <a:rPr lang="en-US" dirty="0"/>
              <a:t> locus in BMI</a:t>
            </a:r>
            <a:br>
              <a:rPr lang="en-US" dirty="0"/>
            </a:br>
            <a:endParaRPr lang="en-US" dirty="0"/>
          </a:p>
        </p:txBody>
      </p:sp>
      <p:pic>
        <p:nvPicPr>
          <p:cNvPr id="4" name="Picture 3">
            <a:extLst>
              <a:ext uri="{FF2B5EF4-FFF2-40B4-BE49-F238E27FC236}">
                <a16:creationId xmlns:a16="http://schemas.microsoft.com/office/drawing/2014/main" id="{6C63E3ED-C52B-7F4D-A817-BA2AA0046CAE}"/>
              </a:ext>
            </a:extLst>
          </p:cNvPr>
          <p:cNvPicPr>
            <a:picLocks noChangeAspect="1"/>
          </p:cNvPicPr>
          <p:nvPr/>
        </p:nvPicPr>
        <p:blipFill>
          <a:blip r:embed="rId3"/>
          <a:stretch>
            <a:fillRect/>
          </a:stretch>
        </p:blipFill>
        <p:spPr>
          <a:xfrm>
            <a:off x="0" y="2425700"/>
            <a:ext cx="7620000" cy="4432300"/>
          </a:xfrm>
          <a:prstGeom prst="rect">
            <a:avLst/>
          </a:prstGeom>
        </p:spPr>
      </p:pic>
      <p:sp>
        <p:nvSpPr>
          <p:cNvPr id="5" name="TextBox 4">
            <a:extLst>
              <a:ext uri="{FF2B5EF4-FFF2-40B4-BE49-F238E27FC236}">
                <a16:creationId xmlns:a16="http://schemas.microsoft.com/office/drawing/2014/main" id="{7910F251-F19F-E343-B47F-1C71B054DBE7}"/>
              </a:ext>
            </a:extLst>
          </p:cNvPr>
          <p:cNvSpPr txBox="1"/>
          <p:nvPr/>
        </p:nvSpPr>
        <p:spPr>
          <a:xfrm>
            <a:off x="1250576" y="983325"/>
            <a:ext cx="868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Strongest BMI association</a:t>
            </a:r>
          </a:p>
          <a:p>
            <a:pPr marL="285750" indent="-285750">
              <a:buFont typeface="Arial" panose="020B0604020202020204" pitchFamily="34" charset="0"/>
              <a:buChar char="•"/>
            </a:pPr>
            <a:r>
              <a:rPr lang="en-US" dirty="0"/>
              <a:t>Intronic</a:t>
            </a:r>
          </a:p>
          <a:p>
            <a:pPr marL="285750" indent="-285750">
              <a:buFont typeface="Arial" panose="020B0604020202020204" pitchFamily="34" charset="0"/>
              <a:buChar char="•"/>
            </a:pPr>
            <a:r>
              <a:rPr lang="en-US" dirty="0"/>
              <a:t>89 SNPs over 47 kb</a:t>
            </a:r>
          </a:p>
          <a:p>
            <a:pPr marL="285750" indent="-285750">
              <a:buFont typeface="Arial" panose="020B0604020202020204" pitchFamily="34" charset="0"/>
              <a:buChar char="•"/>
            </a:pPr>
            <a:r>
              <a:rPr lang="en-US" dirty="0"/>
              <a:t>Biological significance/mechanism of association was unclear (causal variant, target gene, cell type, pathway, mechanism all unknown)</a:t>
            </a:r>
          </a:p>
        </p:txBody>
      </p:sp>
      <p:sp>
        <p:nvSpPr>
          <p:cNvPr id="6" name="Rectangle 5">
            <a:extLst>
              <a:ext uri="{FF2B5EF4-FFF2-40B4-BE49-F238E27FC236}">
                <a16:creationId xmlns:a16="http://schemas.microsoft.com/office/drawing/2014/main" id="{4763BC1E-7098-6248-B8B7-274F8F722CBE}"/>
              </a:ext>
            </a:extLst>
          </p:cNvPr>
          <p:cNvSpPr/>
          <p:nvPr/>
        </p:nvSpPr>
        <p:spPr>
          <a:xfrm>
            <a:off x="7624482" y="4272154"/>
            <a:ext cx="4634753" cy="2585323"/>
          </a:xfrm>
          <a:prstGeom prst="rect">
            <a:avLst/>
          </a:prstGeom>
        </p:spPr>
        <p:txBody>
          <a:bodyPr wrap="square">
            <a:spAutoFit/>
          </a:bodyPr>
          <a:lstStyle/>
          <a:p>
            <a:r>
              <a:rPr lang="en-US" dirty="0" err="1">
                <a:latin typeface="BlinkMacSystemFont"/>
              </a:rPr>
              <a:t>Claussnitzer</a:t>
            </a:r>
            <a:r>
              <a:rPr lang="en-US" dirty="0">
                <a:latin typeface="BlinkMacSystemFont"/>
              </a:rPr>
              <a:t>, M., </a:t>
            </a:r>
            <a:r>
              <a:rPr lang="en-US" dirty="0" err="1">
                <a:latin typeface="BlinkMacSystemFont"/>
              </a:rPr>
              <a:t>Dankel</a:t>
            </a:r>
            <a:r>
              <a:rPr lang="en-US" dirty="0">
                <a:latin typeface="BlinkMacSystemFont"/>
              </a:rPr>
              <a:t>, S. N., Kim, K. H., </a:t>
            </a:r>
            <a:r>
              <a:rPr lang="en-US" dirty="0" err="1">
                <a:latin typeface="BlinkMacSystemFont"/>
              </a:rPr>
              <a:t>Quon</a:t>
            </a:r>
            <a:r>
              <a:rPr lang="en-US" dirty="0">
                <a:latin typeface="BlinkMacSystemFont"/>
              </a:rPr>
              <a:t>, G., Meuleman, W., Haugen, C., </a:t>
            </a:r>
            <a:r>
              <a:rPr lang="en-US" dirty="0" err="1">
                <a:latin typeface="BlinkMacSystemFont"/>
              </a:rPr>
              <a:t>Glunk</a:t>
            </a:r>
            <a:r>
              <a:rPr lang="en-US" dirty="0">
                <a:latin typeface="BlinkMacSystemFont"/>
              </a:rPr>
              <a:t>, V., Sousa, I. S., Beaudry, J. L., </a:t>
            </a:r>
            <a:r>
              <a:rPr lang="en-US" dirty="0" err="1">
                <a:latin typeface="BlinkMacSystemFont"/>
              </a:rPr>
              <a:t>Puviindran</a:t>
            </a:r>
            <a:r>
              <a:rPr lang="en-US" dirty="0">
                <a:latin typeface="BlinkMacSystemFont"/>
              </a:rPr>
              <a:t>, V., </a:t>
            </a:r>
            <a:r>
              <a:rPr lang="en-US" dirty="0" err="1">
                <a:latin typeface="BlinkMacSystemFont"/>
              </a:rPr>
              <a:t>Abdennur</a:t>
            </a:r>
            <a:r>
              <a:rPr lang="en-US" dirty="0">
                <a:latin typeface="BlinkMacSystemFont"/>
              </a:rPr>
              <a:t>, N. A., Liu, J., </a:t>
            </a:r>
            <a:r>
              <a:rPr lang="en-US" dirty="0" err="1">
                <a:latin typeface="BlinkMacSystemFont"/>
              </a:rPr>
              <a:t>Svensson</a:t>
            </a:r>
            <a:r>
              <a:rPr lang="en-US" dirty="0">
                <a:latin typeface="BlinkMacSystemFont"/>
              </a:rPr>
              <a:t>, P. A., Hsu, Y. H., Drucker, D. J., </a:t>
            </a:r>
            <a:r>
              <a:rPr lang="en-US" dirty="0" err="1">
                <a:latin typeface="BlinkMacSystemFont"/>
              </a:rPr>
              <a:t>Mellgren</a:t>
            </a:r>
            <a:r>
              <a:rPr lang="en-US" dirty="0">
                <a:latin typeface="BlinkMacSystemFont"/>
              </a:rPr>
              <a:t>, G., Hui, C. C., </a:t>
            </a:r>
            <a:r>
              <a:rPr lang="en-US" dirty="0" err="1">
                <a:latin typeface="BlinkMacSystemFont"/>
              </a:rPr>
              <a:t>Hauner</a:t>
            </a:r>
            <a:r>
              <a:rPr lang="en-US" dirty="0">
                <a:latin typeface="BlinkMacSystemFont"/>
              </a:rPr>
              <a:t>, H., &amp; </a:t>
            </a:r>
            <a:r>
              <a:rPr lang="en-US" dirty="0" err="1">
                <a:latin typeface="BlinkMacSystemFont"/>
              </a:rPr>
              <a:t>Kellis</a:t>
            </a:r>
            <a:r>
              <a:rPr lang="en-US" dirty="0">
                <a:latin typeface="BlinkMacSystemFont"/>
              </a:rPr>
              <a:t>, M. (2015). FTO Obesity Variant Circuitry and Adipocyte Browning in Humans. </a:t>
            </a:r>
            <a:r>
              <a:rPr lang="en-US" i="1" dirty="0">
                <a:latin typeface="BlinkMacSystemFont"/>
              </a:rPr>
              <a:t>The New England journal of medicine</a:t>
            </a:r>
            <a:r>
              <a:rPr lang="en-US" dirty="0">
                <a:latin typeface="BlinkMacSystemFont"/>
              </a:rPr>
              <a:t>, </a:t>
            </a:r>
            <a:r>
              <a:rPr lang="en-US" i="1" dirty="0">
                <a:latin typeface="BlinkMacSystemFont"/>
              </a:rPr>
              <a:t>373</a:t>
            </a:r>
            <a:r>
              <a:rPr lang="en-US" dirty="0">
                <a:latin typeface="BlinkMacSystemFont"/>
              </a:rPr>
              <a:t>(10), 895–907. https://</a:t>
            </a:r>
            <a:r>
              <a:rPr lang="en-US" dirty="0" err="1">
                <a:latin typeface="BlinkMacSystemFont"/>
              </a:rPr>
              <a:t>doi.org</a:t>
            </a:r>
            <a:r>
              <a:rPr lang="en-US" dirty="0">
                <a:latin typeface="BlinkMacSystemFont"/>
              </a:rPr>
              <a:t>/10.1056/NEJMoa1502214</a:t>
            </a:r>
            <a:endParaRPr lang="en-US" dirty="0"/>
          </a:p>
        </p:txBody>
      </p:sp>
    </p:spTree>
    <p:extLst>
      <p:ext uri="{BB962C8B-B14F-4D97-AF65-F5344CB8AC3E}">
        <p14:creationId xmlns:p14="http://schemas.microsoft.com/office/powerpoint/2010/main" val="27469919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01CBB-CA26-7A48-B587-E20C9EB734AA}"/>
              </a:ext>
            </a:extLst>
          </p:cNvPr>
          <p:cNvSpPr>
            <a:spLocks noGrp="1"/>
          </p:cNvSpPr>
          <p:nvPr>
            <p:ph type="title"/>
          </p:nvPr>
        </p:nvSpPr>
        <p:spPr/>
        <p:txBody>
          <a:bodyPr/>
          <a:lstStyle/>
          <a:p>
            <a:r>
              <a:rPr lang="en-US" i="1" dirty="0"/>
              <a:t>FTO</a:t>
            </a:r>
            <a:r>
              <a:rPr lang="en-US" dirty="0"/>
              <a:t> annotation</a:t>
            </a:r>
            <a:endParaRPr lang="en-US" i="1" dirty="0"/>
          </a:p>
        </p:txBody>
      </p:sp>
      <p:pic>
        <p:nvPicPr>
          <p:cNvPr id="4" name="Content Placeholder 3">
            <a:extLst>
              <a:ext uri="{FF2B5EF4-FFF2-40B4-BE49-F238E27FC236}">
                <a16:creationId xmlns:a16="http://schemas.microsoft.com/office/drawing/2014/main" id="{B13D120A-5E23-214A-AAAE-A4E30120251A}"/>
              </a:ext>
            </a:extLst>
          </p:cNvPr>
          <p:cNvPicPr>
            <a:picLocks noGrp="1" noChangeAspect="1"/>
          </p:cNvPicPr>
          <p:nvPr>
            <p:ph idx="1"/>
          </p:nvPr>
        </p:nvPicPr>
        <p:blipFill>
          <a:blip r:embed="rId2"/>
          <a:stretch>
            <a:fillRect/>
          </a:stretch>
        </p:blipFill>
        <p:spPr>
          <a:xfrm>
            <a:off x="6808206" y="1812177"/>
            <a:ext cx="4545594" cy="4351338"/>
          </a:xfrm>
          <a:prstGeom prst="rect">
            <a:avLst/>
          </a:prstGeom>
        </p:spPr>
      </p:pic>
      <p:sp>
        <p:nvSpPr>
          <p:cNvPr id="5" name="TextBox 4">
            <a:extLst>
              <a:ext uri="{FF2B5EF4-FFF2-40B4-BE49-F238E27FC236}">
                <a16:creationId xmlns:a16="http://schemas.microsoft.com/office/drawing/2014/main" id="{C43B9029-E63D-9343-AD84-59FF6348F7FC}"/>
              </a:ext>
            </a:extLst>
          </p:cNvPr>
          <p:cNvSpPr txBox="1"/>
          <p:nvPr/>
        </p:nvSpPr>
        <p:spPr>
          <a:xfrm>
            <a:off x="282388" y="2950247"/>
            <a:ext cx="8686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Look at chromatin state across various cell types</a:t>
            </a:r>
          </a:p>
          <a:p>
            <a:pPr marL="285750" indent="-285750">
              <a:buFont typeface="Arial" panose="020B0604020202020204" pitchFamily="34" charset="0"/>
              <a:buChar char="•"/>
            </a:pPr>
            <a:r>
              <a:rPr lang="en-US" dirty="0"/>
              <a:t>Noticed an “unusually long enhancer (12.8 kb) in</a:t>
            </a:r>
            <a:br>
              <a:rPr lang="en-US" dirty="0"/>
            </a:br>
            <a:r>
              <a:rPr lang="en-US" u="sng" dirty="0"/>
              <a:t>mesenchymal adipocyte progenitor</a:t>
            </a:r>
            <a:br>
              <a:rPr lang="en-US" dirty="0"/>
            </a:br>
            <a:r>
              <a:rPr lang="en-US" dirty="0" err="1"/>
              <a:t>indicat</a:t>
            </a:r>
            <a:r>
              <a:rPr lang="en-US" dirty="0"/>
              <a:t>[</a:t>
            </a:r>
            <a:r>
              <a:rPr lang="en-US" dirty="0" err="1"/>
              <a:t>ing</a:t>
            </a:r>
            <a:r>
              <a:rPr lang="en-US" dirty="0"/>
              <a:t>]a major regulatory locus ”</a:t>
            </a:r>
          </a:p>
          <a:p>
            <a:pPr marL="285750" indent="-285750">
              <a:buFont typeface="Arial" panose="020B0604020202020204" pitchFamily="34" charset="0"/>
              <a:buChar char="•"/>
            </a:pPr>
            <a:r>
              <a:rPr lang="en-US" dirty="0"/>
              <a:t>(Some earlier “behavioral” hypotheses expected brain tissues</a:t>
            </a:r>
            <a:br>
              <a:rPr lang="en-US" dirty="0"/>
            </a:br>
            <a:r>
              <a:rPr lang="en-US" dirty="0"/>
              <a:t>to be “the” relevant tissues)</a:t>
            </a:r>
          </a:p>
        </p:txBody>
      </p:sp>
      <p:sp>
        <p:nvSpPr>
          <p:cNvPr id="6" name="Frame 5">
            <a:extLst>
              <a:ext uri="{FF2B5EF4-FFF2-40B4-BE49-F238E27FC236}">
                <a16:creationId xmlns:a16="http://schemas.microsoft.com/office/drawing/2014/main" id="{0280A870-72C4-C84C-8C7F-CC5286D6E912}"/>
              </a:ext>
            </a:extLst>
          </p:cNvPr>
          <p:cNvSpPr/>
          <p:nvPr/>
        </p:nvSpPr>
        <p:spPr>
          <a:xfrm>
            <a:off x="8633011" y="4942803"/>
            <a:ext cx="672353" cy="345843"/>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776627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71F3E-D462-1549-9FCE-DAA2C122A014}"/>
              </a:ext>
            </a:extLst>
          </p:cNvPr>
          <p:cNvSpPr>
            <a:spLocks noGrp="1"/>
          </p:cNvSpPr>
          <p:nvPr>
            <p:ph type="title"/>
          </p:nvPr>
        </p:nvSpPr>
        <p:spPr/>
        <p:txBody>
          <a:bodyPr/>
          <a:lstStyle/>
          <a:p>
            <a:r>
              <a:rPr lang="en-US" i="1" dirty="0"/>
              <a:t>FTO</a:t>
            </a:r>
            <a:r>
              <a:rPr lang="en-US" dirty="0"/>
              <a:t> annotation</a:t>
            </a:r>
            <a:endParaRPr lang="en-US" i="1" dirty="0"/>
          </a:p>
        </p:txBody>
      </p:sp>
      <p:pic>
        <p:nvPicPr>
          <p:cNvPr id="4" name="Content Placeholder 3">
            <a:extLst>
              <a:ext uri="{FF2B5EF4-FFF2-40B4-BE49-F238E27FC236}">
                <a16:creationId xmlns:a16="http://schemas.microsoft.com/office/drawing/2014/main" id="{171A19C5-7AEB-2E4F-BE6C-D4F47D312554}"/>
              </a:ext>
            </a:extLst>
          </p:cNvPr>
          <p:cNvPicPr>
            <a:picLocks noGrp="1" noChangeAspect="1"/>
          </p:cNvPicPr>
          <p:nvPr>
            <p:ph idx="1"/>
          </p:nvPr>
        </p:nvPicPr>
        <p:blipFill>
          <a:blip r:embed="rId2"/>
          <a:stretch>
            <a:fillRect/>
          </a:stretch>
        </p:blipFill>
        <p:spPr>
          <a:xfrm>
            <a:off x="5768788" y="151597"/>
            <a:ext cx="6357471" cy="4074593"/>
          </a:xfrm>
          <a:prstGeom prst="rect">
            <a:avLst/>
          </a:prstGeom>
        </p:spPr>
      </p:pic>
      <p:sp>
        <p:nvSpPr>
          <p:cNvPr id="7" name="TextBox 6">
            <a:extLst>
              <a:ext uri="{FF2B5EF4-FFF2-40B4-BE49-F238E27FC236}">
                <a16:creationId xmlns:a16="http://schemas.microsoft.com/office/drawing/2014/main" id="{4F138225-28E6-9642-846E-95CBBC1C7E45}"/>
              </a:ext>
            </a:extLst>
          </p:cNvPr>
          <p:cNvSpPr txBox="1"/>
          <p:nvPr/>
        </p:nvSpPr>
        <p:spPr>
          <a:xfrm>
            <a:off x="186764" y="1690688"/>
            <a:ext cx="4639236" cy="4247317"/>
          </a:xfrm>
          <a:prstGeom prst="rect">
            <a:avLst/>
          </a:prstGeom>
          <a:noFill/>
        </p:spPr>
        <p:txBody>
          <a:bodyPr wrap="square" rtlCol="0">
            <a:spAutoFit/>
          </a:bodyPr>
          <a:lstStyle/>
          <a:p>
            <a:pPr marL="285750" indent="-285750">
              <a:buFont typeface="Arial" panose="020B0604020202020204" pitchFamily="34" charset="0"/>
              <a:buChar char="•"/>
            </a:pPr>
            <a:r>
              <a:rPr lang="en-US" dirty="0"/>
              <a:t>A ~2 Mb “topological domain” includes 8 genes</a:t>
            </a:r>
            <a:endParaRPr lang="en-US" i="1" dirty="0"/>
          </a:p>
          <a:p>
            <a:pPr marL="285750" indent="-285750">
              <a:buFont typeface="Arial" panose="020B0604020202020204" pitchFamily="34" charset="0"/>
              <a:buChar char="•"/>
            </a:pPr>
            <a:r>
              <a:rPr lang="en-US" dirty="0"/>
              <a:t>(What is a “topological domain”?)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these 8 genes, is expression</a:t>
            </a:r>
            <a:br>
              <a:rPr lang="en-US" dirty="0"/>
            </a:br>
            <a:r>
              <a:rPr lang="en-US" dirty="0"/>
              <a:t>associated with genotype at the top SNP?</a:t>
            </a:r>
          </a:p>
          <a:p>
            <a:pPr marL="285750" indent="-285750">
              <a:buFont typeface="Arial" panose="020B0604020202020204" pitchFamily="34" charset="0"/>
              <a:buChar char="•"/>
            </a:pPr>
            <a:r>
              <a:rPr lang="en-US" dirty="0"/>
              <a:t>Yes, for </a:t>
            </a:r>
            <a:r>
              <a:rPr lang="en-US" i="1" dirty="0"/>
              <a:t>IRX3</a:t>
            </a:r>
            <a:r>
              <a:rPr lang="en-US" dirty="0"/>
              <a:t> and </a:t>
            </a:r>
            <a:r>
              <a:rPr lang="en-US" i="1" dirty="0"/>
              <a:t>IRX5</a:t>
            </a:r>
          </a:p>
          <a:p>
            <a:pPr marL="285750" indent="-285750">
              <a:buFont typeface="Arial" panose="020B0604020202020204" pitchFamily="34" charset="0"/>
              <a:buChar char="•"/>
            </a:pPr>
            <a:r>
              <a:rPr lang="en-US" dirty="0"/>
              <a:t>Risk allele </a:t>
            </a:r>
            <a:r>
              <a:rPr lang="en-US" dirty="0">
                <a:sym typeface="Wingdings" pitchFamily="2" charset="2"/>
              </a:rPr>
              <a:t> higher expression</a:t>
            </a:r>
          </a:p>
          <a:p>
            <a:pPr marL="285750" indent="-285750">
              <a:buFont typeface="Arial" panose="020B0604020202020204" pitchFamily="34" charset="0"/>
              <a:buChar char="•"/>
            </a:pPr>
            <a:r>
              <a:rPr lang="en-US" dirty="0">
                <a:sym typeface="Wingdings" pitchFamily="2" charset="2"/>
              </a:rPr>
              <a:t>Effect limited to </a:t>
            </a:r>
            <a:r>
              <a:rPr lang="en-US" u="sng" dirty="0">
                <a:sym typeface="Wingdings" pitchFamily="2" charset="2"/>
              </a:rPr>
              <a:t>pre</a:t>
            </a:r>
            <a:r>
              <a:rPr lang="en-US" dirty="0">
                <a:sym typeface="Wingdings" pitchFamily="2" charset="2"/>
              </a:rPr>
              <a:t>adipocytes</a:t>
            </a:r>
          </a:p>
          <a:p>
            <a:pPr marL="285750" indent="-285750">
              <a:buFont typeface="Arial" panose="020B0604020202020204" pitchFamily="34" charset="0"/>
              <a:buChar char="•"/>
            </a:pPr>
            <a:r>
              <a:rPr lang="en-US" dirty="0">
                <a:sym typeface="Wingdings" pitchFamily="2" charset="2"/>
              </a:rPr>
              <a:t>Not only cell </a:t>
            </a:r>
            <a:r>
              <a:rPr lang="en-US" i="1" dirty="0">
                <a:sym typeface="Wingdings" pitchFamily="2" charset="2"/>
              </a:rPr>
              <a:t>type</a:t>
            </a:r>
            <a:r>
              <a:rPr lang="en-US" dirty="0">
                <a:sym typeface="Wingdings" pitchFamily="2" charset="2"/>
              </a:rPr>
              <a:t> but also </a:t>
            </a:r>
            <a:r>
              <a:rPr lang="en-US" i="1" dirty="0">
                <a:sym typeface="Wingdings" pitchFamily="2" charset="2"/>
              </a:rPr>
              <a:t>stage</a:t>
            </a:r>
            <a:r>
              <a:rPr lang="en-US" dirty="0">
                <a:sym typeface="Wingdings" pitchFamily="2" charset="2"/>
              </a:rPr>
              <a:t> matters</a:t>
            </a:r>
            <a:endParaRPr lang="en-US" dirty="0"/>
          </a:p>
        </p:txBody>
      </p:sp>
      <p:pic>
        <p:nvPicPr>
          <p:cNvPr id="8" name="Picture 7">
            <a:extLst>
              <a:ext uri="{FF2B5EF4-FFF2-40B4-BE49-F238E27FC236}">
                <a16:creationId xmlns:a16="http://schemas.microsoft.com/office/drawing/2014/main" id="{13932F0B-D7BC-6C41-B88F-3EB7656DAFCA}"/>
              </a:ext>
            </a:extLst>
          </p:cNvPr>
          <p:cNvPicPr>
            <a:picLocks noChangeAspect="1"/>
          </p:cNvPicPr>
          <p:nvPr/>
        </p:nvPicPr>
        <p:blipFill>
          <a:blip r:embed="rId3"/>
          <a:stretch>
            <a:fillRect/>
          </a:stretch>
        </p:blipFill>
        <p:spPr>
          <a:xfrm>
            <a:off x="4459940" y="4331724"/>
            <a:ext cx="7678272" cy="2440058"/>
          </a:xfrm>
          <a:prstGeom prst="rect">
            <a:avLst/>
          </a:prstGeom>
        </p:spPr>
      </p:pic>
      <p:sp>
        <p:nvSpPr>
          <p:cNvPr id="9" name="Frame 8">
            <a:extLst>
              <a:ext uri="{FF2B5EF4-FFF2-40B4-BE49-F238E27FC236}">
                <a16:creationId xmlns:a16="http://schemas.microsoft.com/office/drawing/2014/main" id="{E4B9698E-F927-BA40-A7DE-514B66183FA2}"/>
              </a:ext>
            </a:extLst>
          </p:cNvPr>
          <p:cNvSpPr/>
          <p:nvPr/>
        </p:nvSpPr>
        <p:spPr>
          <a:xfrm>
            <a:off x="8947523" y="6319953"/>
            <a:ext cx="672353" cy="538047"/>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rame 9">
            <a:extLst>
              <a:ext uri="{FF2B5EF4-FFF2-40B4-BE49-F238E27FC236}">
                <a16:creationId xmlns:a16="http://schemas.microsoft.com/office/drawing/2014/main" id="{ECD32C6B-EA0B-D844-BE68-5FAB8DD63B63}"/>
              </a:ext>
            </a:extLst>
          </p:cNvPr>
          <p:cNvSpPr/>
          <p:nvPr/>
        </p:nvSpPr>
        <p:spPr>
          <a:xfrm>
            <a:off x="10542867" y="6319952"/>
            <a:ext cx="672353" cy="538047"/>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663464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CBAF0-104E-9342-8C0F-353696594275}"/>
              </a:ext>
            </a:extLst>
          </p:cNvPr>
          <p:cNvSpPr>
            <a:spLocks noGrp="1"/>
          </p:cNvSpPr>
          <p:nvPr>
            <p:ph type="title"/>
          </p:nvPr>
        </p:nvSpPr>
        <p:spPr/>
        <p:txBody>
          <a:bodyPr/>
          <a:lstStyle/>
          <a:p>
            <a:r>
              <a:rPr lang="en-US" i="1" dirty="0"/>
              <a:t>FTO</a:t>
            </a:r>
            <a:r>
              <a:rPr lang="en-US" dirty="0"/>
              <a:t> annotation</a:t>
            </a:r>
          </a:p>
        </p:txBody>
      </p:sp>
      <p:sp>
        <p:nvSpPr>
          <p:cNvPr id="3" name="Content Placeholder 2">
            <a:extLst>
              <a:ext uri="{FF2B5EF4-FFF2-40B4-BE49-F238E27FC236}">
                <a16:creationId xmlns:a16="http://schemas.microsoft.com/office/drawing/2014/main" id="{56A31818-3496-A445-8B8F-78D757ADE10F}"/>
              </a:ext>
            </a:extLst>
          </p:cNvPr>
          <p:cNvSpPr>
            <a:spLocks noGrp="1"/>
          </p:cNvSpPr>
          <p:nvPr>
            <p:ph idx="1"/>
          </p:nvPr>
        </p:nvSpPr>
        <p:spPr>
          <a:xfrm>
            <a:off x="838200" y="1489450"/>
            <a:ext cx="10515600" cy="4351338"/>
          </a:xfrm>
        </p:spPr>
        <p:txBody>
          <a:bodyPr/>
          <a:lstStyle/>
          <a:p>
            <a:r>
              <a:rPr lang="en-US" dirty="0"/>
              <a:t>Why/how does the variant affect </a:t>
            </a:r>
            <a:r>
              <a:rPr lang="en-US" i="1" dirty="0"/>
              <a:t>IRX3</a:t>
            </a:r>
            <a:r>
              <a:rPr lang="en-US" dirty="0"/>
              <a:t>/</a:t>
            </a:r>
            <a:r>
              <a:rPr lang="en-US" i="1" dirty="0"/>
              <a:t>IRX5</a:t>
            </a:r>
            <a:r>
              <a:rPr lang="en-US" dirty="0"/>
              <a:t> expression?</a:t>
            </a:r>
          </a:p>
          <a:p>
            <a:r>
              <a:rPr lang="en-US" dirty="0"/>
              <a:t>By altering “T” to “C” in a conserved </a:t>
            </a:r>
            <a:r>
              <a:rPr lang="en-US" i="1" dirty="0"/>
              <a:t>ARID5B</a:t>
            </a:r>
            <a:r>
              <a:rPr lang="en-US" dirty="0"/>
              <a:t> binding motif</a:t>
            </a:r>
          </a:p>
          <a:p>
            <a:r>
              <a:rPr lang="en-US" i="1" dirty="0"/>
              <a:t>ARID5B</a:t>
            </a:r>
            <a:r>
              <a:rPr lang="en-US" dirty="0"/>
              <a:t> binding represses transcription of </a:t>
            </a:r>
            <a:r>
              <a:rPr lang="en-US" i="1" dirty="0"/>
              <a:t>IRX3</a:t>
            </a:r>
            <a:r>
              <a:rPr lang="en-US" dirty="0"/>
              <a:t>/</a:t>
            </a:r>
            <a:r>
              <a:rPr lang="en-US" i="1" dirty="0"/>
              <a:t>IRX5</a:t>
            </a:r>
          </a:p>
          <a:p>
            <a:r>
              <a:rPr lang="en-US" dirty="0"/>
              <a:t>Disruption of binding </a:t>
            </a:r>
            <a:r>
              <a:rPr lang="en-US" dirty="0">
                <a:sym typeface="Wingdings" pitchFamily="2" charset="2"/>
              </a:rPr>
              <a:t> higher expression  phenotype</a:t>
            </a:r>
          </a:p>
          <a:p>
            <a:r>
              <a:rPr lang="en-US" dirty="0">
                <a:sym typeface="Wingdings" pitchFamily="2" charset="2"/>
              </a:rPr>
              <a:t>(Details validated functionally)</a:t>
            </a:r>
            <a:endParaRPr lang="en-US" dirty="0"/>
          </a:p>
          <a:p>
            <a:endParaRPr lang="en-US" i="1" dirty="0"/>
          </a:p>
          <a:p>
            <a:endParaRPr lang="en-US" dirty="0"/>
          </a:p>
        </p:txBody>
      </p:sp>
      <p:pic>
        <p:nvPicPr>
          <p:cNvPr id="4" name="Picture 3">
            <a:extLst>
              <a:ext uri="{FF2B5EF4-FFF2-40B4-BE49-F238E27FC236}">
                <a16:creationId xmlns:a16="http://schemas.microsoft.com/office/drawing/2014/main" id="{535A8E88-1AC3-1540-8061-F601EC820FFE}"/>
              </a:ext>
            </a:extLst>
          </p:cNvPr>
          <p:cNvPicPr>
            <a:picLocks noChangeAspect="1"/>
          </p:cNvPicPr>
          <p:nvPr/>
        </p:nvPicPr>
        <p:blipFill>
          <a:blip r:embed="rId3"/>
          <a:stretch>
            <a:fillRect/>
          </a:stretch>
        </p:blipFill>
        <p:spPr>
          <a:xfrm>
            <a:off x="0" y="4128531"/>
            <a:ext cx="12192000" cy="2703871"/>
          </a:xfrm>
          <a:prstGeom prst="rect">
            <a:avLst/>
          </a:prstGeom>
        </p:spPr>
      </p:pic>
    </p:spTree>
    <p:extLst>
      <p:ext uri="{BB962C8B-B14F-4D97-AF65-F5344CB8AC3E}">
        <p14:creationId xmlns:p14="http://schemas.microsoft.com/office/powerpoint/2010/main" val="19631862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D0AE4-3076-604F-B107-A6A312BA3D14}"/>
              </a:ext>
            </a:extLst>
          </p:cNvPr>
          <p:cNvSpPr>
            <a:spLocks noGrp="1"/>
          </p:cNvSpPr>
          <p:nvPr>
            <p:ph type="title"/>
          </p:nvPr>
        </p:nvSpPr>
        <p:spPr/>
        <p:txBody>
          <a:bodyPr/>
          <a:lstStyle/>
          <a:p>
            <a:r>
              <a:rPr lang="en-US" i="1" dirty="0"/>
              <a:t>FTO</a:t>
            </a:r>
            <a:r>
              <a:rPr lang="en-US" dirty="0"/>
              <a:t> annotation</a:t>
            </a:r>
            <a:endParaRPr lang="en-US" i="1" dirty="0"/>
          </a:p>
        </p:txBody>
      </p:sp>
      <p:sp>
        <p:nvSpPr>
          <p:cNvPr id="3" name="Content Placeholder 2">
            <a:extLst>
              <a:ext uri="{FF2B5EF4-FFF2-40B4-BE49-F238E27FC236}">
                <a16:creationId xmlns:a16="http://schemas.microsoft.com/office/drawing/2014/main" id="{E19543D3-C8A7-7C42-8A44-479C3A4F2EC3}"/>
              </a:ext>
            </a:extLst>
          </p:cNvPr>
          <p:cNvSpPr>
            <a:spLocks noGrp="1"/>
          </p:cNvSpPr>
          <p:nvPr>
            <p:ph idx="1"/>
          </p:nvPr>
        </p:nvSpPr>
        <p:spPr>
          <a:xfrm>
            <a:off x="838200" y="1452562"/>
            <a:ext cx="10515600" cy="4351338"/>
          </a:xfrm>
        </p:spPr>
        <p:txBody>
          <a:bodyPr/>
          <a:lstStyle/>
          <a:p>
            <a:r>
              <a:rPr lang="en-US" dirty="0"/>
              <a:t>Annotation success</a:t>
            </a:r>
          </a:p>
          <a:p>
            <a:pPr lvl="1"/>
            <a:r>
              <a:rPr lang="en-US" dirty="0"/>
              <a:t>Enhancer information </a:t>
            </a:r>
            <a:r>
              <a:rPr lang="en-US" dirty="0">
                <a:sym typeface="Wingdings" pitchFamily="2" charset="2"/>
              </a:rPr>
              <a:t> discover tissue (pre-adipocytes)</a:t>
            </a:r>
            <a:endParaRPr lang="en-US" dirty="0"/>
          </a:p>
          <a:p>
            <a:pPr lvl="1"/>
            <a:r>
              <a:rPr lang="en-US" dirty="0"/>
              <a:t>Topological information </a:t>
            </a:r>
            <a:r>
              <a:rPr lang="en-US" dirty="0">
                <a:sym typeface="Wingdings" pitchFamily="2" charset="2"/>
              </a:rPr>
              <a:t> candidate genes (including </a:t>
            </a:r>
            <a:r>
              <a:rPr lang="en-US" i="1" dirty="0">
                <a:sym typeface="Wingdings" pitchFamily="2" charset="2"/>
              </a:rPr>
              <a:t>IRX3/IRX5)</a:t>
            </a:r>
          </a:p>
          <a:p>
            <a:pPr lvl="1"/>
            <a:r>
              <a:rPr lang="en-US" dirty="0">
                <a:sym typeface="Wingdings" pitchFamily="2" charset="2"/>
              </a:rPr>
              <a:t>Motif/conservation information  upstream regulator </a:t>
            </a:r>
            <a:r>
              <a:rPr lang="en-US" i="1" dirty="0">
                <a:sym typeface="Wingdings" pitchFamily="2" charset="2"/>
              </a:rPr>
              <a:t>(ARID5B)</a:t>
            </a:r>
          </a:p>
          <a:p>
            <a:pPr lvl="1"/>
            <a:r>
              <a:rPr lang="en-US" dirty="0">
                <a:sym typeface="Wingdings" pitchFamily="2" charset="2"/>
              </a:rPr>
              <a:t>Causal SNP  gene expression  phenotype</a:t>
            </a:r>
          </a:p>
          <a:p>
            <a:r>
              <a:rPr lang="en-US" dirty="0">
                <a:sym typeface="Wingdings" pitchFamily="2" charset="2"/>
              </a:rPr>
              <a:t>What else can we infer about the genes </a:t>
            </a:r>
            <a:r>
              <a:rPr lang="en-US" i="1" dirty="0">
                <a:sym typeface="Wingdings" pitchFamily="2" charset="2"/>
              </a:rPr>
              <a:t>IRX3</a:t>
            </a:r>
            <a:r>
              <a:rPr lang="en-US" dirty="0">
                <a:sym typeface="Wingdings" pitchFamily="2" charset="2"/>
              </a:rPr>
              <a:t>/</a:t>
            </a:r>
            <a:r>
              <a:rPr lang="en-US" i="1" dirty="0">
                <a:sym typeface="Wingdings" pitchFamily="2" charset="2"/>
              </a:rPr>
              <a:t>IRX5</a:t>
            </a:r>
            <a:r>
              <a:rPr lang="en-US" dirty="0">
                <a:sym typeface="Wingdings" pitchFamily="2" charset="2"/>
              </a:rPr>
              <a:t>?</a:t>
            </a:r>
            <a:endParaRPr lang="en-US" i="1" dirty="0">
              <a:sym typeface="Wingdings" pitchFamily="2" charset="2"/>
            </a:endParaRPr>
          </a:p>
          <a:p>
            <a:pPr lvl="1"/>
            <a:r>
              <a:rPr lang="en-US" dirty="0">
                <a:sym typeface="Wingdings" pitchFamily="2" charset="2"/>
              </a:rPr>
              <a:t>What genes are co-expressed with them?</a:t>
            </a:r>
          </a:p>
          <a:p>
            <a:pPr lvl="1"/>
            <a:r>
              <a:rPr lang="en-US" dirty="0">
                <a:sym typeface="Wingdings" pitchFamily="2" charset="2"/>
              </a:rPr>
              <a:t>Implicates networks involving energy consumption</a:t>
            </a:r>
          </a:p>
          <a:p>
            <a:pPr lvl="1"/>
            <a:endParaRPr lang="en-US" i="1" dirty="0"/>
          </a:p>
        </p:txBody>
      </p:sp>
      <p:pic>
        <p:nvPicPr>
          <p:cNvPr id="4" name="Picture 3">
            <a:extLst>
              <a:ext uri="{FF2B5EF4-FFF2-40B4-BE49-F238E27FC236}">
                <a16:creationId xmlns:a16="http://schemas.microsoft.com/office/drawing/2014/main" id="{2A71FFDC-E2E4-E647-A5CF-CF6A550C76B4}"/>
              </a:ext>
            </a:extLst>
          </p:cNvPr>
          <p:cNvPicPr>
            <a:picLocks noChangeAspect="1"/>
          </p:cNvPicPr>
          <p:nvPr/>
        </p:nvPicPr>
        <p:blipFill>
          <a:blip r:embed="rId2"/>
          <a:stretch>
            <a:fillRect/>
          </a:stretch>
        </p:blipFill>
        <p:spPr>
          <a:xfrm>
            <a:off x="0" y="4749800"/>
            <a:ext cx="3587750" cy="2108200"/>
          </a:xfrm>
          <a:prstGeom prst="rect">
            <a:avLst/>
          </a:prstGeom>
        </p:spPr>
      </p:pic>
    </p:spTree>
    <p:extLst>
      <p:ext uri="{BB962C8B-B14F-4D97-AF65-F5344CB8AC3E}">
        <p14:creationId xmlns:p14="http://schemas.microsoft.com/office/powerpoint/2010/main" val="35509777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222F7-E3FF-760E-AFE2-B58C171B8084}"/>
              </a:ext>
            </a:extLst>
          </p:cNvPr>
          <p:cNvSpPr>
            <a:spLocks noGrp="1"/>
          </p:cNvSpPr>
          <p:nvPr>
            <p:ph type="title"/>
          </p:nvPr>
        </p:nvSpPr>
        <p:spPr/>
        <p:txBody>
          <a:bodyPr/>
          <a:lstStyle/>
          <a:p>
            <a:r>
              <a:rPr lang="en-US" dirty="0"/>
              <a:t>Another GWAS story</a:t>
            </a:r>
          </a:p>
        </p:txBody>
      </p:sp>
      <p:sp>
        <p:nvSpPr>
          <p:cNvPr id="3" name="Content Placeholder 2">
            <a:extLst>
              <a:ext uri="{FF2B5EF4-FFF2-40B4-BE49-F238E27FC236}">
                <a16:creationId xmlns:a16="http://schemas.microsoft.com/office/drawing/2014/main" id="{29F63B10-37EC-685B-9020-843B02EF3368}"/>
              </a:ext>
            </a:extLst>
          </p:cNvPr>
          <p:cNvSpPr>
            <a:spLocks noGrp="1"/>
          </p:cNvSpPr>
          <p:nvPr>
            <p:ph idx="1"/>
          </p:nvPr>
        </p:nvSpPr>
        <p:spPr/>
        <p:txBody>
          <a:bodyPr>
            <a:normAutofit fontScale="85000" lnSpcReduction="20000"/>
          </a:bodyPr>
          <a:lstStyle/>
          <a:p>
            <a:r>
              <a:rPr lang="en-US" dirty="0"/>
              <a:t>Many LDL loci are in/near obvious candidates (like Mendelian dyslipidemia genes or established cholesterol target genes)</a:t>
            </a:r>
          </a:p>
          <a:p>
            <a:r>
              <a:rPr lang="en-US" dirty="0"/>
              <a:t>1p13 locus associated with myocardial infarction and LDL levels</a:t>
            </a:r>
          </a:p>
          <a:p>
            <a:r>
              <a:rPr lang="en-US" dirty="0"/>
              <a:t>The association was strongest for this locus (p=1E-170)</a:t>
            </a:r>
          </a:p>
          <a:p>
            <a:r>
              <a:rPr lang="en-US" dirty="0"/>
              <a:t>Same locus linked to coronary artery disease in other studies</a:t>
            </a:r>
          </a:p>
          <a:p>
            <a:r>
              <a:rPr lang="en-US" dirty="0"/>
              <a:t>Homozygotes for risk (vs protective) alleles have ~40% higher MI risk and 16 higher mg/dl</a:t>
            </a:r>
            <a:r>
              <a:rPr lang="en-US" baseline="30000" dirty="0"/>
              <a:t>-1</a:t>
            </a:r>
            <a:r>
              <a:rPr lang="en-US" dirty="0"/>
              <a:t> LDL</a:t>
            </a:r>
          </a:p>
          <a:p>
            <a:r>
              <a:rPr lang="en-US" dirty="0">
                <a:sym typeface="Wingdings" pitchFamily="2" charset="2"/>
              </a:rPr>
              <a:t> Locus probably affects intermediate phenotype and clinical endpoint</a:t>
            </a:r>
          </a:p>
          <a:p>
            <a:r>
              <a:rPr lang="en-US" dirty="0"/>
              <a:t>Mechanism unknown</a:t>
            </a:r>
          </a:p>
          <a:p>
            <a:pPr lvl="1"/>
            <a:r>
              <a:rPr lang="en-US" dirty="0"/>
              <a:t>Causal variant at 1p13?</a:t>
            </a:r>
          </a:p>
          <a:p>
            <a:pPr lvl="1"/>
            <a:r>
              <a:rPr lang="en-US" dirty="0"/>
              <a:t>Gene regulated by it?</a:t>
            </a:r>
          </a:p>
          <a:p>
            <a:pPr lvl="1"/>
            <a:r>
              <a:rPr lang="en-US" dirty="0"/>
              <a:t>Regulatory mechanism?</a:t>
            </a:r>
          </a:p>
          <a:p>
            <a:pPr lvl="1"/>
            <a:r>
              <a:rPr lang="en-US" dirty="0"/>
              <a:t>Mechanism of gene action on trait?</a:t>
            </a:r>
          </a:p>
          <a:p>
            <a:pPr lvl="1"/>
            <a:endParaRPr lang="en-US" dirty="0"/>
          </a:p>
        </p:txBody>
      </p:sp>
    </p:spTree>
    <p:extLst>
      <p:ext uri="{BB962C8B-B14F-4D97-AF65-F5344CB8AC3E}">
        <p14:creationId xmlns:p14="http://schemas.microsoft.com/office/powerpoint/2010/main" val="16472492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0E495-3E60-8671-92AE-2F336FEAD200}"/>
              </a:ext>
            </a:extLst>
          </p:cNvPr>
          <p:cNvSpPr>
            <a:spLocks noGrp="1"/>
          </p:cNvSpPr>
          <p:nvPr>
            <p:ph type="title"/>
          </p:nvPr>
        </p:nvSpPr>
        <p:spPr/>
        <p:txBody>
          <a:bodyPr/>
          <a:lstStyle/>
          <a:p>
            <a:r>
              <a:rPr lang="en-US" i="1" dirty="0"/>
              <a:t>SORT1</a:t>
            </a:r>
            <a:r>
              <a:rPr lang="en-US" dirty="0"/>
              <a:t> (continued)</a:t>
            </a:r>
            <a:endParaRPr lang="en-US" i="1" dirty="0"/>
          </a:p>
        </p:txBody>
      </p:sp>
      <p:sp>
        <p:nvSpPr>
          <p:cNvPr id="3" name="Content Placeholder 2">
            <a:extLst>
              <a:ext uri="{FF2B5EF4-FFF2-40B4-BE49-F238E27FC236}">
                <a16:creationId xmlns:a16="http://schemas.microsoft.com/office/drawing/2014/main" id="{387444C9-2845-17C9-FBB3-9A9F20112C52}"/>
              </a:ext>
            </a:extLst>
          </p:cNvPr>
          <p:cNvSpPr>
            <a:spLocks noGrp="1"/>
          </p:cNvSpPr>
          <p:nvPr>
            <p:ph idx="1"/>
          </p:nvPr>
        </p:nvSpPr>
        <p:spPr/>
        <p:txBody>
          <a:bodyPr/>
          <a:lstStyle/>
          <a:p>
            <a:r>
              <a:rPr lang="en-US" dirty="0"/>
              <a:t>Authors noted that the locus is associated with a specific class of LDL</a:t>
            </a:r>
          </a:p>
          <a:p>
            <a:r>
              <a:rPr lang="en-US" dirty="0"/>
              <a:t>Strongest associations are non-coding, between </a:t>
            </a:r>
            <a:r>
              <a:rPr lang="en-US" i="1" dirty="0"/>
              <a:t>CELSR2</a:t>
            </a:r>
            <a:r>
              <a:rPr lang="en-US" dirty="0"/>
              <a:t> and </a:t>
            </a:r>
            <a:r>
              <a:rPr lang="en-US" i="1" dirty="0"/>
              <a:t>PRSC1 </a:t>
            </a:r>
            <a:r>
              <a:rPr lang="en-US" dirty="0"/>
              <a:t>(functions unknown)</a:t>
            </a:r>
          </a:p>
          <a:p>
            <a:r>
              <a:rPr lang="en-US" dirty="0"/>
              <a:t>Authors tested whether 1p13 SNPs are cis-regulators of nearby gene expression in liver and other “candidate tissues”</a:t>
            </a:r>
          </a:p>
          <a:p>
            <a:r>
              <a:rPr lang="en-US" dirty="0"/>
              <a:t>6 strongest SNPs form two haplotypes in people of European descent</a:t>
            </a:r>
          </a:p>
          <a:p>
            <a:r>
              <a:rPr lang="en-US" dirty="0"/>
              <a:t>A minor allele of </a:t>
            </a:r>
            <a:r>
              <a:rPr lang="en-US" b="0" i="0" u="none" strike="noStrike" dirty="0">
                <a:effectLst/>
                <a:latin typeface="Harding"/>
              </a:rPr>
              <a:t>rs646776 affects expression of </a:t>
            </a:r>
            <a:r>
              <a:rPr lang="en-US" b="0" i="1" u="none" strike="noStrike" dirty="0">
                <a:effectLst/>
                <a:latin typeface="Harding"/>
              </a:rPr>
              <a:t>CELSR2</a:t>
            </a:r>
            <a:r>
              <a:rPr lang="en-US" b="0" i="0" u="none" strike="noStrike" dirty="0">
                <a:effectLst/>
                <a:latin typeface="Harding"/>
              </a:rPr>
              <a:t>, </a:t>
            </a:r>
            <a:r>
              <a:rPr lang="en-US" b="0" i="1" u="none" strike="noStrike" dirty="0">
                <a:effectLst/>
                <a:latin typeface="Harding"/>
              </a:rPr>
              <a:t>PSRC1</a:t>
            </a:r>
            <a:r>
              <a:rPr lang="en-US" b="0" i="0" u="none" strike="noStrike" dirty="0">
                <a:effectLst/>
                <a:latin typeface="Harding"/>
              </a:rPr>
              <a:t> and </a:t>
            </a:r>
            <a:r>
              <a:rPr lang="en-US" b="0" i="1" u="none" strike="noStrike" dirty="0">
                <a:effectLst/>
                <a:latin typeface="Harding"/>
              </a:rPr>
              <a:t>SORT1</a:t>
            </a:r>
            <a:r>
              <a:rPr lang="en-US" b="0" i="0" u="none" strike="noStrike" dirty="0">
                <a:effectLst/>
                <a:latin typeface="Harding"/>
              </a:rPr>
              <a:t> (the latter most); this was replicated</a:t>
            </a:r>
            <a:endParaRPr lang="en-US" dirty="0"/>
          </a:p>
        </p:txBody>
      </p:sp>
    </p:spTree>
    <p:extLst>
      <p:ext uri="{BB962C8B-B14F-4D97-AF65-F5344CB8AC3E}">
        <p14:creationId xmlns:p14="http://schemas.microsoft.com/office/powerpoint/2010/main" val="21923401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E28EE-28C3-C25C-3F3E-68B41C7ACC37}"/>
              </a:ext>
            </a:extLst>
          </p:cNvPr>
          <p:cNvSpPr>
            <a:spLocks noGrp="1"/>
          </p:cNvSpPr>
          <p:nvPr>
            <p:ph type="title"/>
          </p:nvPr>
        </p:nvSpPr>
        <p:spPr/>
        <p:txBody>
          <a:bodyPr/>
          <a:lstStyle/>
          <a:p>
            <a:r>
              <a:rPr lang="en-US" i="1" dirty="0"/>
              <a:t>SORT1</a:t>
            </a:r>
            <a:r>
              <a:rPr lang="en-US" dirty="0"/>
              <a:t> (continued)</a:t>
            </a:r>
          </a:p>
        </p:txBody>
      </p:sp>
      <p:sp>
        <p:nvSpPr>
          <p:cNvPr id="3" name="Content Placeholder 2">
            <a:extLst>
              <a:ext uri="{FF2B5EF4-FFF2-40B4-BE49-F238E27FC236}">
                <a16:creationId xmlns:a16="http://schemas.microsoft.com/office/drawing/2014/main" id="{F05BED12-1CE7-D607-B173-DF6419A97755}"/>
              </a:ext>
            </a:extLst>
          </p:cNvPr>
          <p:cNvSpPr>
            <a:spLocks noGrp="1"/>
          </p:cNvSpPr>
          <p:nvPr>
            <p:ph idx="1"/>
          </p:nvPr>
        </p:nvSpPr>
        <p:spPr/>
        <p:txBody>
          <a:bodyPr/>
          <a:lstStyle/>
          <a:p>
            <a:pPr marL="0" indent="0">
              <a:buNone/>
            </a:pPr>
            <a:r>
              <a:rPr lang="en-US" dirty="0"/>
              <a:t>How to further fine-map?</a:t>
            </a:r>
          </a:p>
          <a:p>
            <a:pPr marL="0" indent="0">
              <a:buNone/>
            </a:pPr>
            <a:r>
              <a:rPr lang="en-US" dirty="0"/>
              <a:t>The candidate region is defined by 6 SNPs in strong LD:</a:t>
            </a:r>
          </a:p>
          <a:p>
            <a:pPr marL="0" indent="0">
              <a:buNone/>
            </a:pPr>
            <a:r>
              <a:rPr lang="en-US" dirty="0"/>
              <a:t>“</a:t>
            </a:r>
            <a:r>
              <a:rPr lang="en-US" b="0" i="0" u="none" strike="noStrike" dirty="0">
                <a:effectLst/>
                <a:latin typeface="Harding"/>
              </a:rPr>
              <a:t>Together these six best SNPs cluster in a noncoding DNA region that is 6.1 kilobases in size, spanning the 3′ untranslated region (3′UTR) of </a:t>
            </a:r>
            <a:r>
              <a:rPr lang="en-US" b="0" i="1" u="none" strike="noStrike" dirty="0">
                <a:effectLst/>
                <a:latin typeface="Harding"/>
              </a:rPr>
              <a:t>CELSR2</a:t>
            </a:r>
            <a:r>
              <a:rPr lang="en-US" b="0" i="0" u="none" strike="noStrike" dirty="0">
                <a:effectLst/>
                <a:latin typeface="Harding"/>
              </a:rPr>
              <a:t>, the intergenic region, and the </a:t>
            </a:r>
            <a:r>
              <a:rPr lang="en-US" b="0" i="1" u="none" strike="noStrike" dirty="0">
                <a:effectLst/>
                <a:latin typeface="Harding"/>
              </a:rPr>
              <a:t>PSRC1</a:t>
            </a:r>
            <a:r>
              <a:rPr lang="en-US" b="0" i="0" u="none" strike="noStrike" dirty="0">
                <a:effectLst/>
                <a:latin typeface="Harding"/>
              </a:rPr>
              <a:t> 3′UTR oriented in the opposite direction”</a:t>
            </a:r>
          </a:p>
          <a:p>
            <a:pPr marL="0" indent="0">
              <a:buNone/>
            </a:pPr>
            <a:r>
              <a:rPr lang="en-US" dirty="0">
                <a:latin typeface="Harding"/>
              </a:rPr>
              <a:t>“</a:t>
            </a:r>
            <a:r>
              <a:rPr lang="en-US" b="0" i="0" u="none" strike="noStrike" dirty="0">
                <a:effectLst/>
                <a:latin typeface="Harding"/>
              </a:rPr>
              <a:t>The six SNPs are in high linkage disequilibrium (LD) and comprise two predominant haplotypes in HapMap Europeans (CEU), with the ‘major’ haplotype present on 68% of chromosomes 1 and the ‘minor’ haplotype on 29%</a:t>
            </a:r>
            <a:r>
              <a:rPr lang="en-US" dirty="0">
                <a:latin typeface="Harding"/>
              </a:rPr>
              <a:t>”</a:t>
            </a:r>
            <a:endParaRPr lang="en-US" dirty="0"/>
          </a:p>
        </p:txBody>
      </p:sp>
    </p:spTree>
    <p:extLst>
      <p:ext uri="{BB962C8B-B14F-4D97-AF65-F5344CB8AC3E}">
        <p14:creationId xmlns:p14="http://schemas.microsoft.com/office/powerpoint/2010/main" val="35728246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3A74C-3E93-750F-6858-D490E4BBBD8B}"/>
              </a:ext>
            </a:extLst>
          </p:cNvPr>
          <p:cNvSpPr>
            <a:spLocks noGrp="1"/>
          </p:cNvSpPr>
          <p:nvPr>
            <p:ph type="title"/>
          </p:nvPr>
        </p:nvSpPr>
        <p:spPr/>
        <p:txBody>
          <a:bodyPr/>
          <a:lstStyle/>
          <a:p>
            <a:r>
              <a:rPr lang="en-US" i="1" dirty="0"/>
              <a:t>SORT1</a:t>
            </a:r>
            <a:r>
              <a:rPr lang="en-US" dirty="0"/>
              <a:t> (continued)</a:t>
            </a:r>
          </a:p>
        </p:txBody>
      </p:sp>
      <p:pic>
        <p:nvPicPr>
          <p:cNvPr id="4" name="Content Placeholder 3">
            <a:extLst>
              <a:ext uri="{FF2B5EF4-FFF2-40B4-BE49-F238E27FC236}">
                <a16:creationId xmlns:a16="http://schemas.microsoft.com/office/drawing/2014/main" id="{02ED0C36-BD04-44B2-2D0C-6294DFDDC00C}"/>
              </a:ext>
            </a:extLst>
          </p:cNvPr>
          <p:cNvPicPr>
            <a:picLocks noGrp="1" noChangeAspect="1"/>
          </p:cNvPicPr>
          <p:nvPr>
            <p:ph idx="1"/>
          </p:nvPr>
        </p:nvPicPr>
        <p:blipFill>
          <a:blip r:embed="rId2"/>
          <a:stretch>
            <a:fillRect/>
          </a:stretch>
        </p:blipFill>
        <p:spPr>
          <a:xfrm>
            <a:off x="5751808" y="1349771"/>
            <a:ext cx="5388260" cy="4938704"/>
          </a:xfrm>
          <a:prstGeom prst="rect">
            <a:avLst/>
          </a:prstGeom>
        </p:spPr>
      </p:pic>
      <p:sp>
        <p:nvSpPr>
          <p:cNvPr id="5" name="TextBox 4">
            <a:extLst>
              <a:ext uri="{FF2B5EF4-FFF2-40B4-BE49-F238E27FC236}">
                <a16:creationId xmlns:a16="http://schemas.microsoft.com/office/drawing/2014/main" id="{E1D89D4E-5634-D5AD-0137-F6A36F2B161E}"/>
              </a:ext>
            </a:extLst>
          </p:cNvPr>
          <p:cNvSpPr txBox="1"/>
          <p:nvPr/>
        </p:nvSpPr>
        <p:spPr>
          <a:xfrm>
            <a:off x="657922" y="1349771"/>
            <a:ext cx="4516244" cy="4939814"/>
          </a:xfrm>
          <a:prstGeom prst="rect">
            <a:avLst/>
          </a:prstGeom>
          <a:noFill/>
        </p:spPr>
        <p:txBody>
          <a:bodyPr wrap="square" rtlCol="0">
            <a:spAutoFit/>
          </a:bodyPr>
          <a:lstStyle/>
          <a:p>
            <a:r>
              <a:rPr lang="en-US" sz="1500" dirty="0">
                <a:solidFill>
                  <a:srgbClr val="FFC000"/>
                </a:solidFill>
              </a:rPr>
              <a:t>Test which SNP in the block appears to drive gene expression.</a:t>
            </a:r>
          </a:p>
          <a:p>
            <a:endParaRPr lang="en-US" sz="1500" dirty="0">
              <a:solidFill>
                <a:srgbClr val="FFC000"/>
              </a:solidFill>
            </a:endParaRPr>
          </a:p>
          <a:p>
            <a:r>
              <a:rPr lang="en-US" sz="1500" dirty="0">
                <a:solidFill>
                  <a:srgbClr val="FFC000"/>
                </a:solidFill>
              </a:rPr>
              <a:t>rs12740374 seems to the important variant in the haplotype.</a:t>
            </a:r>
          </a:p>
          <a:p>
            <a:endParaRPr lang="en-US" sz="1500" dirty="0">
              <a:solidFill>
                <a:srgbClr val="FFC000"/>
              </a:solidFill>
            </a:endParaRPr>
          </a:p>
          <a:p>
            <a:r>
              <a:rPr lang="en-US" sz="1500" dirty="0">
                <a:solidFill>
                  <a:srgbClr val="FFC000"/>
                </a:solidFill>
              </a:rPr>
              <a:t>Specific to liver (not the two adipose tissue types).</a:t>
            </a:r>
          </a:p>
          <a:p>
            <a:endParaRPr lang="en-US" sz="1500" dirty="0">
              <a:solidFill>
                <a:srgbClr val="FFC000"/>
              </a:solidFill>
            </a:endParaRPr>
          </a:p>
          <a:p>
            <a:r>
              <a:rPr lang="en-US" sz="1500" dirty="0">
                <a:solidFill>
                  <a:srgbClr val="FFC000"/>
                </a:solidFill>
              </a:rPr>
              <a:t>How to further shrink the region?</a:t>
            </a:r>
          </a:p>
          <a:p>
            <a:r>
              <a:rPr lang="en-US" sz="1500" dirty="0">
                <a:solidFill>
                  <a:srgbClr val="FFC000"/>
                </a:solidFill>
              </a:rPr>
              <a:t>Use LD from other populations.</a:t>
            </a:r>
          </a:p>
          <a:p>
            <a:endParaRPr lang="en-US" sz="1500" dirty="0">
              <a:solidFill>
                <a:srgbClr val="FFC000"/>
              </a:solidFill>
            </a:endParaRPr>
          </a:p>
          <a:p>
            <a:r>
              <a:rPr lang="en-US" sz="1500" dirty="0">
                <a:solidFill>
                  <a:srgbClr val="FFC000"/>
                </a:solidFill>
              </a:rPr>
              <a:t>“</a:t>
            </a:r>
            <a:r>
              <a:rPr lang="en-US" sz="1500" b="0" i="0" u="none" strike="noStrike" dirty="0">
                <a:solidFill>
                  <a:srgbClr val="FFC000"/>
                </a:solidFill>
                <a:effectLst/>
                <a:latin typeface="Harding"/>
              </a:rPr>
              <a:t>We genotyped rs12740374 and 15 other SNPs in or near the 6.1 kb noncoding region in ∼9,000 African Americans. Whereas six SNPs have indistinguishable evidence for association with LDL-C in Europeans, we found that, in African Americans, </a:t>
            </a:r>
            <a:r>
              <a:rPr lang="en-US" sz="1500" b="0" i="0" u="sng" strike="noStrike" dirty="0">
                <a:solidFill>
                  <a:srgbClr val="FFC000"/>
                </a:solidFill>
                <a:effectLst/>
                <a:latin typeface="Harding"/>
              </a:rPr>
              <a:t>rs12740374 alone had the strongest evidence for association </a:t>
            </a:r>
            <a:r>
              <a:rPr lang="en-US" sz="1500" b="0" i="0" u="none" strike="noStrike" dirty="0">
                <a:solidFill>
                  <a:srgbClr val="FFC000"/>
                </a:solidFill>
                <a:effectLst/>
                <a:latin typeface="Harding"/>
              </a:rPr>
              <a:t>(</a:t>
            </a:r>
            <a:r>
              <a:rPr lang="en-US" sz="1500" b="0" i="1" u="none" strike="noStrike" dirty="0">
                <a:solidFill>
                  <a:srgbClr val="FFC000"/>
                </a:solidFill>
                <a:effectLst/>
                <a:latin typeface="Harding"/>
              </a:rPr>
              <a:t>P</a:t>
            </a:r>
            <a:r>
              <a:rPr lang="en-US" sz="1500" b="0" i="0" u="none" strike="noStrike" dirty="0">
                <a:solidFill>
                  <a:srgbClr val="FFC000"/>
                </a:solidFill>
                <a:effectLst/>
                <a:latin typeface="Harding"/>
              </a:rPr>
              <a:t> = 2.3 × 10</a:t>
            </a:r>
            <a:r>
              <a:rPr lang="en-US" sz="1500" b="0" i="0" u="none" strike="noStrike" baseline="30000" dirty="0">
                <a:solidFill>
                  <a:srgbClr val="FFC000"/>
                </a:solidFill>
                <a:effectLst/>
                <a:latin typeface="Harding"/>
              </a:rPr>
              <a:t>−20</a:t>
            </a:r>
            <a:r>
              <a:rPr lang="en-US" sz="1500" b="0" i="0" u="none" strike="noStrike" dirty="0">
                <a:solidFill>
                  <a:srgbClr val="FFC000"/>
                </a:solidFill>
                <a:effectLst/>
                <a:latin typeface="Harding"/>
              </a:rPr>
              <a:t>for rs12740374 versus 9.2 × 10</a:t>
            </a:r>
            <a:r>
              <a:rPr lang="en-US" sz="1500" b="0" i="0" u="none" strike="noStrike" baseline="30000" dirty="0">
                <a:solidFill>
                  <a:srgbClr val="FFC000"/>
                </a:solidFill>
                <a:effectLst/>
                <a:latin typeface="Harding"/>
              </a:rPr>
              <a:t>−15</a:t>
            </a:r>
            <a:r>
              <a:rPr lang="en-US" sz="1500" b="0" i="0" u="none" strike="noStrike" dirty="0">
                <a:solidFill>
                  <a:srgbClr val="FFC000"/>
                </a:solidFill>
                <a:effectLst/>
                <a:latin typeface="Harding"/>
              </a:rPr>
              <a:t> at the next best 1p13 SNP)”</a:t>
            </a:r>
            <a:endParaRPr lang="en-US" sz="1500" dirty="0">
              <a:solidFill>
                <a:srgbClr val="FFC000"/>
              </a:solidFill>
            </a:endParaRPr>
          </a:p>
          <a:p>
            <a:endParaRPr lang="en-US" sz="1500" dirty="0"/>
          </a:p>
          <a:p>
            <a:endParaRPr lang="en-US" sz="1500" dirty="0"/>
          </a:p>
        </p:txBody>
      </p:sp>
    </p:spTree>
    <p:extLst>
      <p:ext uri="{BB962C8B-B14F-4D97-AF65-F5344CB8AC3E}">
        <p14:creationId xmlns:p14="http://schemas.microsoft.com/office/powerpoint/2010/main" val="1492800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5AA1F-C8B3-314E-B995-E5DB25602D25}"/>
              </a:ext>
            </a:extLst>
          </p:cNvPr>
          <p:cNvSpPr>
            <a:spLocks noGrp="1"/>
          </p:cNvSpPr>
          <p:nvPr>
            <p:ph type="title"/>
          </p:nvPr>
        </p:nvSpPr>
        <p:spPr/>
        <p:txBody>
          <a:bodyPr/>
          <a:lstStyle/>
          <a:p>
            <a:r>
              <a:rPr lang="en-US" dirty="0"/>
              <a:t>Not exactly. But why?</a:t>
            </a:r>
          </a:p>
        </p:txBody>
      </p:sp>
      <p:pic>
        <p:nvPicPr>
          <p:cNvPr id="4" name="Content Placeholder 3">
            <a:extLst>
              <a:ext uri="{FF2B5EF4-FFF2-40B4-BE49-F238E27FC236}">
                <a16:creationId xmlns:a16="http://schemas.microsoft.com/office/drawing/2014/main" id="{9BE15846-B0BE-244A-B150-561906938D5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70044" y="3429000"/>
            <a:ext cx="4843006" cy="3390104"/>
          </a:xfrm>
          <a:prstGeom prst="rect">
            <a:avLst/>
          </a:prstGeom>
          <a:solidFill>
            <a:schemeClr val="tx1"/>
          </a:solidFill>
        </p:spPr>
      </p:pic>
      <p:pic>
        <p:nvPicPr>
          <p:cNvPr id="5" name="Picture 4">
            <a:extLst>
              <a:ext uri="{FF2B5EF4-FFF2-40B4-BE49-F238E27FC236}">
                <a16:creationId xmlns:a16="http://schemas.microsoft.com/office/drawing/2014/main" id="{1E596E2C-9AAF-CC4D-8344-72E214C2DF62}"/>
              </a:ext>
            </a:extLst>
          </p:cNvPr>
          <p:cNvPicPr>
            <a:picLocks noChangeAspect="1"/>
          </p:cNvPicPr>
          <p:nvPr/>
        </p:nvPicPr>
        <p:blipFill>
          <a:blip r:embed="rId4"/>
          <a:stretch>
            <a:fillRect/>
          </a:stretch>
        </p:blipFill>
        <p:spPr>
          <a:xfrm>
            <a:off x="6858563" y="48290"/>
            <a:ext cx="4843007" cy="3271252"/>
          </a:xfrm>
          <a:prstGeom prst="rect">
            <a:avLst/>
          </a:prstGeom>
        </p:spPr>
      </p:pic>
      <p:grpSp>
        <p:nvGrpSpPr>
          <p:cNvPr id="9" name="Group 8">
            <a:extLst>
              <a:ext uri="{FF2B5EF4-FFF2-40B4-BE49-F238E27FC236}">
                <a16:creationId xmlns:a16="http://schemas.microsoft.com/office/drawing/2014/main" id="{8EAA12A4-419D-E94F-A47B-6DDB0286E745}"/>
              </a:ext>
            </a:extLst>
          </p:cNvPr>
          <p:cNvGrpSpPr/>
          <p:nvPr/>
        </p:nvGrpSpPr>
        <p:grpSpPr>
          <a:xfrm>
            <a:off x="6858563" y="3418761"/>
            <a:ext cx="4843007" cy="3390105"/>
            <a:chOff x="1524000" y="228600"/>
            <a:chExt cx="9144000" cy="6400800"/>
          </a:xfrm>
        </p:grpSpPr>
        <p:pic>
          <p:nvPicPr>
            <p:cNvPr id="7" name="Picture 6">
              <a:extLst>
                <a:ext uri="{FF2B5EF4-FFF2-40B4-BE49-F238E27FC236}">
                  <a16:creationId xmlns:a16="http://schemas.microsoft.com/office/drawing/2014/main" id="{77B629B9-C39C-104D-9615-BC7E0167F3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a:solidFill>
              <a:schemeClr val="tx1"/>
            </a:solidFill>
          </p:spPr>
        </p:pic>
        <p:sp>
          <p:nvSpPr>
            <p:cNvPr id="8" name="Rectangle 7">
              <a:extLst>
                <a:ext uri="{FF2B5EF4-FFF2-40B4-BE49-F238E27FC236}">
                  <a16:creationId xmlns:a16="http://schemas.microsoft.com/office/drawing/2014/main" id="{12FF31BE-98A8-F948-8F90-C5D711027C9B}"/>
                </a:ext>
              </a:extLst>
            </p:cNvPr>
            <p:cNvSpPr/>
            <p:nvPr/>
          </p:nvSpPr>
          <p:spPr>
            <a:xfrm>
              <a:off x="2451100" y="5283200"/>
              <a:ext cx="7251700" cy="533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itle 1">
            <a:extLst>
              <a:ext uri="{FF2B5EF4-FFF2-40B4-BE49-F238E27FC236}">
                <a16:creationId xmlns:a16="http://schemas.microsoft.com/office/drawing/2014/main" id="{D018D2F3-6420-2142-9B6E-3DF55770D5CF}"/>
              </a:ext>
            </a:extLst>
          </p:cNvPr>
          <p:cNvSpPr txBox="1">
            <a:spLocks/>
          </p:cNvSpPr>
          <p:nvPr/>
        </p:nvSpPr>
        <p:spPr>
          <a:xfrm>
            <a:off x="674764" y="1546442"/>
            <a:ext cx="10515600" cy="1325563"/>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b="0" i="0" kern="1200">
                <a:solidFill>
                  <a:srgbClr val="FFC000"/>
                </a:solidFill>
                <a:latin typeface="SF Pro Display Light" pitchFamily="2" charset="0"/>
                <a:ea typeface="SF Pro Display Light" pitchFamily="2" charset="0"/>
                <a:cs typeface="+mj-cs"/>
              </a:defRPr>
            </a:lvl1pPr>
          </a:lstStyle>
          <a:p>
            <a:r>
              <a:rPr lang="en-US" sz="2500" dirty="0"/>
              <a:t>What does “the” variant do to ”the” gene?</a:t>
            </a:r>
            <a:br>
              <a:rPr lang="en-US" sz="2500" dirty="0"/>
            </a:br>
            <a:r>
              <a:rPr lang="en-US" sz="2500" dirty="0"/>
              <a:t>And what if…</a:t>
            </a:r>
          </a:p>
          <a:p>
            <a:pPr marL="342900" indent="-342900">
              <a:buFont typeface="Arial" panose="020B0604020202020204" pitchFamily="34" charset="0"/>
              <a:buChar char="•"/>
            </a:pPr>
            <a:r>
              <a:rPr lang="en-US" sz="2500" dirty="0"/>
              <a:t>the “signal” spans several genes?</a:t>
            </a:r>
          </a:p>
          <a:p>
            <a:pPr marL="342900" indent="-342900">
              <a:buFont typeface="Arial" panose="020B0604020202020204" pitchFamily="34" charset="0"/>
              <a:buChar char="•"/>
            </a:pPr>
            <a:r>
              <a:rPr lang="en-US" sz="2500" dirty="0"/>
              <a:t>the “signal” is between genes?</a:t>
            </a:r>
          </a:p>
          <a:p>
            <a:pPr marL="342900" indent="-342900">
              <a:buFont typeface="Arial" panose="020B0604020202020204" pitchFamily="34" charset="0"/>
              <a:buChar char="•"/>
            </a:pPr>
            <a:r>
              <a:rPr lang="en-US" sz="2500" dirty="0"/>
              <a:t>the “signal” isn’t near any genes?</a:t>
            </a:r>
          </a:p>
        </p:txBody>
      </p:sp>
    </p:spTree>
    <p:extLst>
      <p:ext uri="{BB962C8B-B14F-4D97-AF65-F5344CB8AC3E}">
        <p14:creationId xmlns:p14="http://schemas.microsoft.com/office/powerpoint/2010/main" val="9837305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BAE28-2F4B-ADCB-0FE1-1A99E2162492}"/>
              </a:ext>
            </a:extLst>
          </p:cNvPr>
          <p:cNvSpPr>
            <a:spLocks noGrp="1"/>
          </p:cNvSpPr>
          <p:nvPr>
            <p:ph type="title"/>
          </p:nvPr>
        </p:nvSpPr>
        <p:spPr/>
        <p:txBody>
          <a:bodyPr/>
          <a:lstStyle/>
          <a:p>
            <a:r>
              <a:rPr lang="en-US" i="1" dirty="0"/>
              <a:t>SORT1</a:t>
            </a:r>
            <a:r>
              <a:rPr lang="en-US" dirty="0"/>
              <a:t> (continued)</a:t>
            </a:r>
          </a:p>
        </p:txBody>
      </p:sp>
      <p:sp>
        <p:nvSpPr>
          <p:cNvPr id="3" name="Content Placeholder 2">
            <a:extLst>
              <a:ext uri="{FF2B5EF4-FFF2-40B4-BE49-F238E27FC236}">
                <a16:creationId xmlns:a16="http://schemas.microsoft.com/office/drawing/2014/main" id="{B73248FB-4612-448A-8C69-C91AECC14C29}"/>
              </a:ext>
            </a:extLst>
          </p:cNvPr>
          <p:cNvSpPr>
            <a:spLocks noGrp="1"/>
          </p:cNvSpPr>
          <p:nvPr>
            <p:ph idx="1"/>
          </p:nvPr>
        </p:nvSpPr>
        <p:spPr/>
        <p:txBody>
          <a:bodyPr>
            <a:normAutofit fontScale="92500"/>
          </a:bodyPr>
          <a:lstStyle/>
          <a:p>
            <a:pPr marL="0" indent="0">
              <a:buNone/>
            </a:pPr>
            <a:r>
              <a:rPr lang="en-US" dirty="0"/>
              <a:t>Further use of bioinformatics to determine SNP mechanism:</a:t>
            </a:r>
          </a:p>
          <a:p>
            <a:pPr marL="0" indent="0">
              <a:buNone/>
            </a:pPr>
            <a:r>
              <a:rPr lang="en-US" dirty="0"/>
              <a:t>“</a:t>
            </a:r>
            <a:r>
              <a:rPr lang="en-US" b="0" i="0" u="none" strike="noStrike" dirty="0">
                <a:effectLst/>
                <a:latin typeface="Harding"/>
              </a:rPr>
              <a:t>We observed that rs12740374 </a:t>
            </a:r>
            <a:r>
              <a:rPr lang="en-US" b="0" i="0" u="sng" strike="noStrike" dirty="0">
                <a:effectLst/>
                <a:latin typeface="Harding"/>
              </a:rPr>
              <a:t>alters a predicted binding site for C/EBP transcription factors</a:t>
            </a:r>
            <a:r>
              <a:rPr lang="en-US" b="0" i="0" u="none" strike="noStrike" dirty="0">
                <a:effectLst/>
                <a:latin typeface="Harding"/>
              </a:rPr>
              <a:t>, with the minor allele creating the site and the major allele disrupting it; the binding site is not present in the orthologous DNA region in mice (</a:t>
            </a:r>
            <a:r>
              <a:rPr lang="en-US" b="0" i="0" u="sng" dirty="0">
                <a:effectLst/>
                <a:latin typeface="Harding"/>
                <a:hlinkClick r:id="rId2">
                  <a:extLst>
                    <a:ext uri="{A12FA001-AC4F-418D-AE19-62706E023703}">
                      <ahyp:hlinkClr xmlns:ahyp="http://schemas.microsoft.com/office/drawing/2018/hyperlinkcolor" val="tx"/>
                    </a:ext>
                  </a:extLst>
                </a:hlinkClick>
              </a:rPr>
              <a:t>Fig. 3a</a:t>
            </a:r>
            <a:r>
              <a:rPr lang="en-US" b="0" i="0" u="none" strike="noStrike" dirty="0">
                <a:effectLst/>
                <a:latin typeface="Harding"/>
              </a:rPr>
              <a:t>). C/EBP</a:t>
            </a:r>
            <a:r>
              <a:rPr lang="el-GR" b="0" i="0" u="none" strike="noStrike" dirty="0">
                <a:effectLst/>
                <a:latin typeface="Harding"/>
              </a:rPr>
              <a:t>α (</a:t>
            </a:r>
            <a:r>
              <a:rPr lang="en-US" b="0" i="0" u="none" strike="noStrike" dirty="0">
                <a:effectLst/>
                <a:latin typeface="Harding"/>
              </a:rPr>
              <a:t>also known as CEBPA) </a:t>
            </a:r>
            <a:r>
              <a:rPr lang="en-US" b="0" i="0" u="sng" strike="noStrike" dirty="0">
                <a:effectLst/>
                <a:latin typeface="Harding"/>
              </a:rPr>
              <a:t>is a liver-enriched transcriptional factor that regulates the expression of numerous hepatic genes involved in a variety of metabolic processes</a:t>
            </a:r>
            <a:r>
              <a:rPr lang="en-US" b="0" i="0" u="none" strike="noStrike" dirty="0">
                <a:effectLst/>
                <a:latin typeface="Harding"/>
              </a:rPr>
              <a:t>”</a:t>
            </a:r>
          </a:p>
          <a:p>
            <a:pPr marL="0" indent="0">
              <a:buNone/>
            </a:pPr>
            <a:r>
              <a:rPr lang="en-US" dirty="0">
                <a:latin typeface="Harding"/>
              </a:rPr>
              <a:t>Further functional validation was done.</a:t>
            </a:r>
          </a:p>
          <a:p>
            <a:pPr marL="0" indent="0">
              <a:buNone/>
            </a:pPr>
            <a:r>
              <a:rPr lang="en-US" dirty="0">
                <a:latin typeface="Harding"/>
              </a:rPr>
              <a:t>Confirmed an </a:t>
            </a:r>
            <a:r>
              <a:rPr lang="en-US" b="0" i="0" u="none" strike="noStrike" dirty="0">
                <a:effectLst/>
                <a:latin typeface="Harding"/>
              </a:rPr>
              <a:t>rs12740374</a:t>
            </a:r>
            <a:r>
              <a:rPr lang="en-US" b="0" i="0" u="none" strike="noStrike" dirty="0">
                <a:solidFill>
                  <a:srgbClr val="222222"/>
                </a:solidFill>
                <a:effectLst/>
                <a:latin typeface="Harding"/>
              </a:rPr>
              <a:t> </a:t>
            </a:r>
            <a:r>
              <a:rPr lang="en-US" dirty="0">
                <a:latin typeface="Harding"/>
              </a:rPr>
              <a:t>allele-specific, tissue-specific change in binding.</a:t>
            </a:r>
          </a:p>
          <a:p>
            <a:pPr marL="0" indent="0">
              <a:buNone/>
            </a:pPr>
            <a:r>
              <a:rPr lang="en-US" dirty="0">
                <a:latin typeface="Harding"/>
              </a:rPr>
              <a:t>Further confirmed that this affects </a:t>
            </a:r>
            <a:r>
              <a:rPr lang="en-US" i="1">
                <a:latin typeface="Harding"/>
              </a:rPr>
              <a:t>SORT1</a:t>
            </a:r>
            <a:r>
              <a:rPr lang="en-US">
                <a:latin typeface="Harding"/>
              </a:rPr>
              <a:t> expression the </a:t>
            </a:r>
            <a:r>
              <a:rPr lang="en-US" dirty="0">
                <a:latin typeface="Harding"/>
              </a:rPr>
              <a:t>most.</a:t>
            </a:r>
          </a:p>
        </p:txBody>
      </p:sp>
    </p:spTree>
    <p:extLst>
      <p:ext uri="{BB962C8B-B14F-4D97-AF65-F5344CB8AC3E}">
        <p14:creationId xmlns:p14="http://schemas.microsoft.com/office/powerpoint/2010/main" val="20573508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294AD-4548-46EE-9457-9C5FEBF365F8}"/>
              </a:ext>
            </a:extLst>
          </p:cNvPr>
          <p:cNvSpPr>
            <a:spLocks noGrp="1"/>
          </p:cNvSpPr>
          <p:nvPr>
            <p:ph type="title"/>
          </p:nvPr>
        </p:nvSpPr>
        <p:spPr/>
        <p:txBody>
          <a:bodyPr/>
          <a:lstStyle/>
          <a:p>
            <a:r>
              <a:rPr lang="en-US" dirty="0"/>
              <a:t>Summary</a:t>
            </a:r>
          </a:p>
        </p:txBody>
      </p:sp>
      <p:pic>
        <p:nvPicPr>
          <p:cNvPr id="4" name="Content Placeholder 3">
            <a:extLst>
              <a:ext uri="{FF2B5EF4-FFF2-40B4-BE49-F238E27FC236}">
                <a16:creationId xmlns:a16="http://schemas.microsoft.com/office/drawing/2014/main" id="{AF52A832-E784-9E0B-08DD-A655DC64B8FB}"/>
              </a:ext>
            </a:extLst>
          </p:cNvPr>
          <p:cNvPicPr>
            <a:picLocks noGrp="1" noChangeAspect="1"/>
          </p:cNvPicPr>
          <p:nvPr>
            <p:ph idx="1"/>
          </p:nvPr>
        </p:nvPicPr>
        <p:blipFill>
          <a:blip r:embed="rId2"/>
          <a:stretch>
            <a:fillRect/>
          </a:stretch>
        </p:blipFill>
        <p:spPr>
          <a:xfrm>
            <a:off x="3643293" y="1825625"/>
            <a:ext cx="4905413" cy="4351338"/>
          </a:xfrm>
          <a:prstGeom prst="rect">
            <a:avLst/>
          </a:prstGeom>
        </p:spPr>
      </p:pic>
    </p:spTree>
    <p:extLst>
      <p:ext uri="{BB962C8B-B14F-4D97-AF65-F5344CB8AC3E}">
        <p14:creationId xmlns:p14="http://schemas.microsoft.com/office/powerpoint/2010/main" val="23348169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6DAF5-3227-6C47-9468-D7CFB0D6C0EC}"/>
              </a:ext>
            </a:extLst>
          </p:cNvPr>
          <p:cNvSpPr>
            <a:spLocks noGrp="1"/>
          </p:cNvSpPr>
          <p:nvPr>
            <p:ph type="title"/>
          </p:nvPr>
        </p:nvSpPr>
        <p:spPr/>
        <p:txBody>
          <a:bodyPr/>
          <a:lstStyle/>
          <a:p>
            <a:r>
              <a:rPr lang="en-US" dirty="0"/>
              <a:t>“Risks” of annotation</a:t>
            </a:r>
          </a:p>
        </p:txBody>
      </p:sp>
      <p:pic>
        <p:nvPicPr>
          <p:cNvPr id="5" name="Content Placeholder 3">
            <a:extLst>
              <a:ext uri="{FF2B5EF4-FFF2-40B4-BE49-F238E27FC236}">
                <a16:creationId xmlns:a16="http://schemas.microsoft.com/office/drawing/2014/main" id="{295C8595-3A6E-0E43-97CA-5D8511119D5C}"/>
              </a:ext>
            </a:extLst>
          </p:cNvPr>
          <p:cNvPicPr>
            <a:picLocks noChangeAspect="1"/>
          </p:cNvPicPr>
          <p:nvPr/>
        </p:nvPicPr>
        <p:blipFill>
          <a:blip r:embed="rId3"/>
          <a:stretch>
            <a:fillRect/>
          </a:stretch>
        </p:blipFill>
        <p:spPr>
          <a:xfrm>
            <a:off x="6997331" y="1852519"/>
            <a:ext cx="4356469" cy="4351338"/>
          </a:xfrm>
          <a:prstGeom prst="rect">
            <a:avLst/>
          </a:prstGeom>
        </p:spPr>
      </p:pic>
      <p:sp>
        <p:nvSpPr>
          <p:cNvPr id="8" name="TextBox 7">
            <a:extLst>
              <a:ext uri="{FF2B5EF4-FFF2-40B4-BE49-F238E27FC236}">
                <a16:creationId xmlns:a16="http://schemas.microsoft.com/office/drawing/2014/main" id="{B83B4399-22D6-514C-A1C7-3818C510AB0F}"/>
              </a:ext>
            </a:extLst>
          </p:cNvPr>
          <p:cNvSpPr txBox="1"/>
          <p:nvPr/>
        </p:nvSpPr>
        <p:spPr>
          <a:xfrm>
            <a:off x="7400553" y="6249427"/>
            <a:ext cx="8633012" cy="646331"/>
          </a:xfrm>
          <a:prstGeom prst="rect">
            <a:avLst/>
          </a:prstGeom>
          <a:noFill/>
        </p:spPr>
        <p:txBody>
          <a:bodyPr wrap="square" rtlCol="0">
            <a:spAutoFit/>
          </a:bodyPr>
          <a:lstStyle/>
          <a:p>
            <a:r>
              <a:rPr lang="en-US" dirty="0"/>
              <a:t>O = “original” association</a:t>
            </a:r>
            <a:br>
              <a:rPr lang="en-US" dirty="0"/>
            </a:br>
            <a:r>
              <a:rPr lang="en-US" dirty="0"/>
              <a:t>S = “synthetic” association</a:t>
            </a:r>
          </a:p>
        </p:txBody>
      </p:sp>
      <p:pic>
        <p:nvPicPr>
          <p:cNvPr id="9" name="Picture 8">
            <a:extLst>
              <a:ext uri="{FF2B5EF4-FFF2-40B4-BE49-F238E27FC236}">
                <a16:creationId xmlns:a16="http://schemas.microsoft.com/office/drawing/2014/main" id="{B4053637-61B2-0A4F-9323-CBE1540CE15F}"/>
              </a:ext>
            </a:extLst>
          </p:cNvPr>
          <p:cNvPicPr>
            <a:picLocks noChangeAspect="1"/>
          </p:cNvPicPr>
          <p:nvPr/>
        </p:nvPicPr>
        <p:blipFill>
          <a:blip r:embed="rId4"/>
          <a:stretch>
            <a:fillRect/>
          </a:stretch>
        </p:blipFill>
        <p:spPr>
          <a:xfrm>
            <a:off x="455519" y="1825624"/>
            <a:ext cx="6408667" cy="4351339"/>
          </a:xfrm>
          <a:prstGeom prst="rect">
            <a:avLst/>
          </a:prstGeom>
        </p:spPr>
      </p:pic>
      <p:sp>
        <p:nvSpPr>
          <p:cNvPr id="10" name="Rectangle 9">
            <a:extLst>
              <a:ext uri="{FF2B5EF4-FFF2-40B4-BE49-F238E27FC236}">
                <a16:creationId xmlns:a16="http://schemas.microsoft.com/office/drawing/2014/main" id="{3080D8DD-4EBA-BB42-9136-F56AB575AEBE}"/>
              </a:ext>
            </a:extLst>
          </p:cNvPr>
          <p:cNvSpPr/>
          <p:nvPr/>
        </p:nvSpPr>
        <p:spPr>
          <a:xfrm>
            <a:off x="0" y="6190003"/>
            <a:ext cx="6096000" cy="646331"/>
          </a:xfrm>
          <a:prstGeom prst="rect">
            <a:avLst/>
          </a:prstGeom>
        </p:spPr>
        <p:txBody>
          <a:bodyPr>
            <a:spAutoFit/>
          </a:bodyPr>
          <a:lstStyle/>
          <a:p>
            <a:r>
              <a:rPr lang="en-US" sz="1200" dirty="0" err="1">
                <a:latin typeface="BlinkMacSystemFont"/>
              </a:rPr>
              <a:t>Biedrzycki</a:t>
            </a:r>
            <a:r>
              <a:rPr lang="en-US" sz="1200" dirty="0">
                <a:latin typeface="BlinkMacSystemFont"/>
              </a:rPr>
              <a:t>, R. J., </a:t>
            </a:r>
            <a:r>
              <a:rPr lang="en-US" sz="1200" dirty="0" err="1">
                <a:latin typeface="BlinkMacSystemFont"/>
              </a:rPr>
              <a:t>Sier</a:t>
            </a:r>
            <a:r>
              <a:rPr lang="en-US" sz="1200" dirty="0">
                <a:latin typeface="BlinkMacSystemFont"/>
              </a:rPr>
              <a:t>, A. E., Liu, D., </a:t>
            </a:r>
            <a:r>
              <a:rPr lang="en-US" sz="1200" dirty="0" err="1">
                <a:latin typeface="BlinkMacSystemFont"/>
              </a:rPr>
              <a:t>Dreikorn</a:t>
            </a:r>
            <a:r>
              <a:rPr lang="en-US" sz="1200" dirty="0">
                <a:latin typeface="BlinkMacSystemFont"/>
              </a:rPr>
              <a:t>, E. N., &amp; Weeks, D. E. (2019). Spinning convincing stories for both true and false association signals. </a:t>
            </a:r>
            <a:r>
              <a:rPr lang="en-US" sz="1200" i="1" dirty="0">
                <a:latin typeface="BlinkMacSystemFont"/>
              </a:rPr>
              <a:t>Genetic epidemiology</a:t>
            </a:r>
            <a:r>
              <a:rPr lang="en-US" sz="1200" dirty="0">
                <a:latin typeface="BlinkMacSystemFont"/>
              </a:rPr>
              <a:t>, </a:t>
            </a:r>
            <a:r>
              <a:rPr lang="en-US" sz="1200" i="1" dirty="0">
                <a:latin typeface="BlinkMacSystemFont"/>
              </a:rPr>
              <a:t>43</a:t>
            </a:r>
            <a:r>
              <a:rPr lang="en-US" sz="1200" dirty="0">
                <a:latin typeface="BlinkMacSystemFont"/>
              </a:rPr>
              <a:t>(4), 356–364. https://</a:t>
            </a:r>
            <a:r>
              <a:rPr lang="en-US" sz="1200" dirty="0" err="1">
                <a:latin typeface="BlinkMacSystemFont"/>
              </a:rPr>
              <a:t>doi.org</a:t>
            </a:r>
            <a:r>
              <a:rPr lang="en-US" sz="1200" dirty="0">
                <a:latin typeface="BlinkMacSystemFont"/>
              </a:rPr>
              <a:t>/10.1002/gepi.22189</a:t>
            </a:r>
            <a:endParaRPr lang="en-US" sz="1200" dirty="0"/>
          </a:p>
        </p:txBody>
      </p:sp>
    </p:spTree>
    <p:extLst>
      <p:ext uri="{BB962C8B-B14F-4D97-AF65-F5344CB8AC3E}">
        <p14:creationId xmlns:p14="http://schemas.microsoft.com/office/powerpoint/2010/main" val="30021355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7AE97-AEF5-1E4E-A808-9322CE074176}"/>
              </a:ext>
            </a:extLst>
          </p:cNvPr>
          <p:cNvSpPr>
            <a:spLocks noGrp="1"/>
          </p:cNvSpPr>
          <p:nvPr>
            <p:ph type="title"/>
          </p:nvPr>
        </p:nvSpPr>
        <p:spPr/>
        <p:txBody>
          <a:bodyPr/>
          <a:lstStyle/>
          <a:p>
            <a:r>
              <a:rPr lang="en-US" dirty="0"/>
              <a:t>Some risks and limitations</a:t>
            </a:r>
          </a:p>
        </p:txBody>
      </p:sp>
      <p:sp>
        <p:nvSpPr>
          <p:cNvPr id="3" name="Content Placeholder 2">
            <a:extLst>
              <a:ext uri="{FF2B5EF4-FFF2-40B4-BE49-F238E27FC236}">
                <a16:creationId xmlns:a16="http://schemas.microsoft.com/office/drawing/2014/main" id="{81E8B877-F784-554B-85BA-00EC881A87E0}"/>
              </a:ext>
            </a:extLst>
          </p:cNvPr>
          <p:cNvSpPr>
            <a:spLocks noGrp="1"/>
          </p:cNvSpPr>
          <p:nvPr>
            <p:ph idx="1"/>
          </p:nvPr>
        </p:nvSpPr>
        <p:spPr/>
        <p:txBody>
          <a:bodyPr/>
          <a:lstStyle/>
          <a:p>
            <a:r>
              <a:rPr lang="en-US" dirty="0"/>
              <a:t>Fooling oneself with a “nice story”</a:t>
            </a:r>
          </a:p>
          <a:p>
            <a:r>
              <a:rPr lang="en-US" dirty="0"/>
              <a:t>Multiple testing problems (e.g., testing hundreds of tissues/cell types)</a:t>
            </a:r>
          </a:p>
          <a:p>
            <a:r>
              <a:rPr lang="en-US" dirty="0"/>
              <a:t>Failure to “find something” doesn’t prove any null hypothesis about a particular variant or locus (e.g., maybe no one has studied the right gene/tissue/cell at the right time/under the right conditions)</a:t>
            </a:r>
          </a:p>
          <a:p>
            <a:endParaRPr lang="en-US" dirty="0"/>
          </a:p>
        </p:txBody>
      </p:sp>
    </p:spTree>
    <p:extLst>
      <p:ext uri="{BB962C8B-B14F-4D97-AF65-F5344CB8AC3E}">
        <p14:creationId xmlns:p14="http://schemas.microsoft.com/office/powerpoint/2010/main" val="1406374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99201-7F84-3840-BA0B-59BCDAC57A9E}"/>
              </a:ext>
            </a:extLst>
          </p:cNvPr>
          <p:cNvSpPr>
            <a:spLocks noGrp="1"/>
          </p:cNvSpPr>
          <p:nvPr>
            <p:ph type="title"/>
          </p:nvPr>
        </p:nvSpPr>
        <p:spPr>
          <a:xfrm>
            <a:off x="838200" y="0"/>
            <a:ext cx="10515600" cy="1325563"/>
          </a:xfrm>
        </p:spPr>
        <p:txBody>
          <a:bodyPr/>
          <a:lstStyle/>
          <a:p>
            <a:r>
              <a:rPr lang="en-US" dirty="0"/>
              <a:t>Linkage disequilibrium</a:t>
            </a:r>
          </a:p>
        </p:txBody>
      </p:sp>
      <p:sp>
        <p:nvSpPr>
          <p:cNvPr id="3" name="Content Placeholder 2">
            <a:extLst>
              <a:ext uri="{FF2B5EF4-FFF2-40B4-BE49-F238E27FC236}">
                <a16:creationId xmlns:a16="http://schemas.microsoft.com/office/drawing/2014/main" id="{84E86F05-B075-F343-BDE8-DA1F12B0815F}"/>
              </a:ext>
            </a:extLst>
          </p:cNvPr>
          <p:cNvSpPr>
            <a:spLocks noGrp="1"/>
          </p:cNvSpPr>
          <p:nvPr>
            <p:ph idx="1"/>
          </p:nvPr>
        </p:nvSpPr>
        <p:spPr>
          <a:xfrm>
            <a:off x="292100" y="1117600"/>
            <a:ext cx="10515600" cy="5549899"/>
          </a:xfrm>
        </p:spPr>
        <p:txBody>
          <a:bodyPr>
            <a:normAutofit/>
          </a:bodyPr>
          <a:lstStyle/>
          <a:p>
            <a:pPr marL="0" indent="0">
              <a:buNone/>
            </a:pPr>
            <a:r>
              <a:rPr lang="en-US" dirty="0"/>
              <a:t>But before even thinking about “SNP </a:t>
            </a:r>
            <a:r>
              <a:rPr lang="en-US" dirty="0">
                <a:sym typeface="Wingdings" pitchFamily="2" charset="2"/>
              </a:rPr>
              <a:t> gene/function</a:t>
            </a:r>
            <a:r>
              <a:rPr lang="en-US" dirty="0"/>
              <a:t>”, we can’t just assume we know “the” SNP.</a:t>
            </a:r>
          </a:p>
          <a:p>
            <a:pPr marL="0" indent="0">
              <a:buNone/>
            </a:pPr>
            <a:endParaRPr lang="en-US" dirty="0"/>
          </a:p>
          <a:p>
            <a:pPr marL="0" indent="0">
              <a:buNone/>
            </a:pPr>
            <a:r>
              <a:rPr lang="en-US" dirty="0"/>
              <a:t>Typically there will be a number of significant SNPs at an associated locus. And those are only what you </a:t>
            </a:r>
            <a:r>
              <a:rPr lang="en-US" i="1" dirty="0"/>
              <a:t>see</a:t>
            </a:r>
            <a:r>
              <a:rPr lang="en-US" dirty="0"/>
              <a:t>.</a:t>
            </a:r>
          </a:p>
          <a:p>
            <a:pPr marL="0" indent="0">
              <a:buNone/>
            </a:pPr>
            <a:endParaRPr lang="en-US" dirty="0"/>
          </a:p>
          <a:p>
            <a:pPr marL="0" indent="0">
              <a:buNone/>
            </a:pPr>
            <a:r>
              <a:rPr lang="en-US" dirty="0"/>
              <a:t>Is the causal SNP (if there is one) necessarily among the tested SNPs?</a:t>
            </a:r>
            <a:br>
              <a:rPr lang="en-US" dirty="0"/>
            </a:br>
            <a:br>
              <a:rPr lang="en-US" dirty="0"/>
            </a:br>
            <a:br>
              <a:rPr lang="en-US" dirty="0"/>
            </a:br>
            <a:r>
              <a:rPr lang="en-US" dirty="0"/>
              <a:t>	</a:t>
            </a:r>
          </a:p>
        </p:txBody>
      </p:sp>
    </p:spTree>
    <p:extLst>
      <p:ext uri="{BB962C8B-B14F-4D97-AF65-F5344CB8AC3E}">
        <p14:creationId xmlns:p14="http://schemas.microsoft.com/office/powerpoint/2010/main" val="25590596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4589-49BD-B646-A609-16760A9728FC}"/>
              </a:ext>
            </a:extLst>
          </p:cNvPr>
          <p:cNvSpPr>
            <a:spLocks noGrp="1"/>
          </p:cNvSpPr>
          <p:nvPr>
            <p:ph type="title"/>
          </p:nvPr>
        </p:nvSpPr>
        <p:spPr/>
        <p:txBody>
          <a:bodyPr/>
          <a:lstStyle/>
          <a:p>
            <a:r>
              <a:rPr lang="en-US" dirty="0"/>
              <a:t>Linkage disequilibrium</a:t>
            </a:r>
          </a:p>
        </p:txBody>
      </p:sp>
      <p:sp>
        <p:nvSpPr>
          <p:cNvPr id="3" name="Content Placeholder 2">
            <a:extLst>
              <a:ext uri="{FF2B5EF4-FFF2-40B4-BE49-F238E27FC236}">
                <a16:creationId xmlns:a16="http://schemas.microsoft.com/office/drawing/2014/main" id="{B00AD366-C985-2548-9853-820E12B0282E}"/>
              </a:ext>
            </a:extLst>
          </p:cNvPr>
          <p:cNvSpPr>
            <a:spLocks noGrp="1"/>
          </p:cNvSpPr>
          <p:nvPr>
            <p:ph idx="1"/>
          </p:nvPr>
        </p:nvSpPr>
        <p:spPr>
          <a:xfrm>
            <a:off x="546100" y="1825625"/>
            <a:ext cx="11036300" cy="4351338"/>
          </a:xfrm>
        </p:spPr>
        <p:txBody>
          <a:bodyPr>
            <a:normAutofit fontScale="85000" lnSpcReduction="20000"/>
          </a:bodyPr>
          <a:lstStyle/>
          <a:p>
            <a:pPr marL="0" indent="0">
              <a:buNone/>
            </a:pPr>
            <a:r>
              <a:rPr lang="en-US" dirty="0"/>
              <a:t>Question</a:t>
            </a:r>
          </a:p>
          <a:p>
            <a:r>
              <a:rPr lang="en-US" dirty="0"/>
              <a:t>What is LD?</a:t>
            </a:r>
          </a:p>
          <a:p>
            <a:r>
              <a:rPr lang="en-US" dirty="0"/>
              <a:t>When would you say “SNP1 and SNP2 are in LD”?</a:t>
            </a:r>
          </a:p>
          <a:p>
            <a:pPr marL="0" indent="0">
              <a:buNone/>
            </a:pPr>
            <a:r>
              <a:rPr lang="en-US" dirty="0"/>
              <a:t>Answer</a:t>
            </a:r>
          </a:p>
          <a:p>
            <a:r>
              <a:rPr lang="en-US" dirty="0"/>
              <a:t>LD = Association between alleles in a population</a:t>
            </a:r>
          </a:p>
          <a:p>
            <a:r>
              <a:rPr lang="en-US" dirty="0"/>
              <a:t>“SNP1 and SNP2 are in LD” means SNP1 and SNP2 are on the same chromosome and that their genotypes are correlated in a population</a:t>
            </a:r>
            <a:br>
              <a:rPr lang="en-US" dirty="0"/>
            </a:br>
            <a:endParaRPr lang="en-US" dirty="0"/>
          </a:p>
          <a:p>
            <a:pPr marL="0" indent="0">
              <a:buNone/>
            </a:pPr>
            <a:r>
              <a:rPr lang="en-US" dirty="0"/>
              <a:t>Implications</a:t>
            </a:r>
          </a:p>
          <a:p>
            <a:pPr lvl="1"/>
            <a:r>
              <a:rPr lang="en-US" dirty="0"/>
              <a:t>The variants you genotyped help you indirectly “tag” more the genome</a:t>
            </a:r>
          </a:p>
          <a:p>
            <a:pPr lvl="1"/>
            <a:r>
              <a:rPr lang="en-US" dirty="0"/>
              <a:t>So LD may help you increase chances of detecting an untested “causal” variant</a:t>
            </a:r>
          </a:p>
          <a:p>
            <a:pPr lvl="1"/>
            <a:r>
              <a:rPr lang="en-US" dirty="0"/>
              <a:t>Strongest-associated variant you saw may not be causal</a:t>
            </a:r>
          </a:p>
          <a:p>
            <a:pPr lvl="1"/>
            <a:r>
              <a:rPr lang="en-US" dirty="0"/>
              <a:t>LD </a:t>
            </a:r>
            <a:r>
              <a:rPr lang="en-US" dirty="0">
                <a:sym typeface="Wingdings" pitchFamily="2" charset="2"/>
              </a:rPr>
              <a:t> more credible set of variants, but l</a:t>
            </a:r>
            <a:r>
              <a:rPr lang="en-US" dirty="0"/>
              <a:t>ots of variants to sift through</a:t>
            </a:r>
          </a:p>
          <a:p>
            <a:endParaRPr lang="en-US" dirty="0"/>
          </a:p>
        </p:txBody>
      </p:sp>
    </p:spTree>
    <p:extLst>
      <p:ext uri="{BB962C8B-B14F-4D97-AF65-F5344CB8AC3E}">
        <p14:creationId xmlns:p14="http://schemas.microsoft.com/office/powerpoint/2010/main" val="3375435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9355</TotalTime>
  <Words>3342</Words>
  <Application>Microsoft Macintosh PowerPoint</Application>
  <PresentationFormat>Widescreen</PresentationFormat>
  <Paragraphs>422</Paragraphs>
  <Slides>73</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73</vt:i4>
      </vt:variant>
    </vt:vector>
  </HeadingPairs>
  <TitlesOfParts>
    <vt:vector size="82" baseType="lpstr">
      <vt:lpstr>Arial</vt:lpstr>
      <vt:lpstr>BlinkMacSystemFont</vt:lpstr>
      <vt:lpstr>Calibri</vt:lpstr>
      <vt:lpstr>Harding</vt:lpstr>
      <vt:lpstr>Helvetica</vt:lpstr>
      <vt:lpstr>Inconsolatazi4varl_qu</vt:lpstr>
      <vt:lpstr>SF Pro Display Light</vt:lpstr>
      <vt:lpstr>Wingdings</vt:lpstr>
      <vt:lpstr>Office Theme</vt:lpstr>
      <vt:lpstr>Introduction to Integrating Genomic Data</vt:lpstr>
      <vt:lpstr>Agenda for second half of HUGEN 2073</vt:lpstr>
      <vt:lpstr>This lecture</vt:lpstr>
      <vt:lpstr>Association results</vt:lpstr>
      <vt:lpstr>Nope. But why?</vt:lpstr>
      <vt:lpstr>Association results </vt:lpstr>
      <vt:lpstr>Not exactly. But why?</vt:lpstr>
      <vt:lpstr>Linkage disequilibrium</vt:lpstr>
      <vt:lpstr>Linkage disequilibrium</vt:lpstr>
      <vt:lpstr>Linkage disequilibrium</vt:lpstr>
      <vt:lpstr>Linkage disequilibrium</vt:lpstr>
      <vt:lpstr>Some considerations so far</vt:lpstr>
      <vt:lpstr>Discussion</vt:lpstr>
      <vt:lpstr>Discussion - responses</vt:lpstr>
      <vt:lpstr>What kind of positional information is “out there”</vt:lpstr>
      <vt:lpstr>Coding Variation (Non-Synonymous)</vt:lpstr>
      <vt:lpstr>PowerPoint Presentation</vt:lpstr>
      <vt:lpstr>Examples of databases and tools for annotating single variants </vt:lpstr>
      <vt:lpstr> dbSNP  gnomAD </vt:lpstr>
      <vt:lpstr>TOPMED</vt:lpstr>
      <vt:lpstr>UCSC Genome Browser</vt:lpstr>
      <vt:lpstr>More variant-level information</vt:lpstr>
      <vt:lpstr>OMIM</vt:lpstr>
      <vt:lpstr>GWAS Catalog</vt:lpstr>
      <vt:lpstr>Variant Effect Predictor (VEP)</vt:lpstr>
      <vt:lpstr>VEP</vt:lpstr>
      <vt:lpstr>VEP</vt:lpstr>
      <vt:lpstr>Distribution of Sequence</vt:lpstr>
      <vt:lpstr>Classes of Functional Variation</vt:lpstr>
      <vt:lpstr>What other positional information is out there?</vt:lpstr>
      <vt:lpstr>What other “positional” information is out there?</vt:lpstr>
      <vt:lpstr>Enhancer Variation</vt:lpstr>
      <vt:lpstr>Examples of databases with non-coding/regulatory element information</vt:lpstr>
      <vt:lpstr>ENCODE</vt:lpstr>
      <vt:lpstr>ENCODE</vt:lpstr>
      <vt:lpstr>Roadmap</vt:lpstr>
      <vt:lpstr>Roadmap</vt:lpstr>
      <vt:lpstr>GTEx</vt:lpstr>
      <vt:lpstr>GTEx</vt:lpstr>
      <vt:lpstr>Examples of tools</vt:lpstr>
      <vt:lpstr>HaploReg</vt:lpstr>
      <vt:lpstr>RegulomeDB</vt:lpstr>
      <vt:lpstr>RegulomeDB</vt:lpstr>
      <vt:lpstr>“Association-based” annotation methods</vt:lpstr>
      <vt:lpstr>Enrichment – main idea</vt:lpstr>
      <vt:lpstr>Example: enrichment testing in HaploReg</vt:lpstr>
      <vt:lpstr>Example: Enrichment testing in HaploReg</vt:lpstr>
      <vt:lpstr>FUMA (Functional Mapping and and Annotation of GWAS)</vt:lpstr>
      <vt:lpstr>FUMA annotation example</vt:lpstr>
      <vt:lpstr>FUMA annotation example</vt:lpstr>
      <vt:lpstr>Fuma annotation example</vt:lpstr>
      <vt:lpstr>Fuma annotation example</vt:lpstr>
      <vt:lpstr>FUMA annotation example</vt:lpstr>
      <vt:lpstr>FUMA annotation example</vt:lpstr>
      <vt:lpstr>FUMA annotation example</vt:lpstr>
      <vt:lpstr>FUMA annotation example</vt:lpstr>
      <vt:lpstr>FUMA example</vt:lpstr>
      <vt:lpstr>FUMA example</vt:lpstr>
      <vt:lpstr>FUMA example</vt:lpstr>
      <vt:lpstr>FUMA example</vt:lpstr>
      <vt:lpstr>Annotation success story: FTO locus in BMI </vt:lpstr>
      <vt:lpstr>FTO annotation</vt:lpstr>
      <vt:lpstr>FTO annotation</vt:lpstr>
      <vt:lpstr>FTO annotation</vt:lpstr>
      <vt:lpstr>FTO annotation</vt:lpstr>
      <vt:lpstr>Another GWAS story</vt:lpstr>
      <vt:lpstr>SORT1 (continued)</vt:lpstr>
      <vt:lpstr>SORT1 (continued)</vt:lpstr>
      <vt:lpstr>SORT1 (continued)</vt:lpstr>
      <vt:lpstr>SORT1 (continued)</vt:lpstr>
      <vt:lpstr>Summary</vt:lpstr>
      <vt:lpstr>“Risks” of annotation</vt:lpstr>
      <vt:lpstr>Some risks and limitations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Genome Browsers</dc:title>
  <dc:creator>Minster, Ryan L</dc:creator>
  <cp:lastModifiedBy>Chernus, Jonathan M</cp:lastModifiedBy>
  <cp:revision>1044</cp:revision>
  <dcterms:created xsi:type="dcterms:W3CDTF">2016-09-16T14:23:11Z</dcterms:created>
  <dcterms:modified xsi:type="dcterms:W3CDTF">2025-03-20T13:15:32Z</dcterms:modified>
</cp:coreProperties>
</file>